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66" r:id="rId3"/>
    <p:sldId id="263" r:id="rId4"/>
    <p:sldId id="287" r:id="rId5"/>
    <p:sldId id="292" r:id="rId6"/>
    <p:sldId id="293" r:id="rId7"/>
    <p:sldId id="291" r:id="rId8"/>
  </p:sldIdLst>
  <p:sldSz cx="9144000" cy="5143500" type="screen16x9"/>
  <p:notesSz cx="6761163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36"/>
    <a:srgbClr val="F89430"/>
    <a:srgbClr val="F67031"/>
    <a:srgbClr val="FDC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E58A49-CEF0-4B7F-BF0F-A61FB6DCD402}">
  <a:tblStyle styleId="{F9E58A49-CEF0-4B7F-BF0F-A61FB6DCD4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876F4-8655-490B-A69A-4268A8714C5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81E05-72E5-4580-9070-68E4E175D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79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7060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45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391192_045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05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4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50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50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21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ed75ccf_015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96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3069325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495100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3"/>
          </p:nvPr>
        </p:nvSpPr>
        <p:spPr>
          <a:xfrm>
            <a:off x="6832686" y="575500"/>
            <a:ext cx="17898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  <p:sldLayoutId id="2147483658" r:id="rId4"/>
    <p:sldLayoutId id="2147483660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66.pfdo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66.pfdo.ru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imc2009@mail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8.wdp"/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143219" y="1419585"/>
            <a:ext cx="4384393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700" dirty="0"/>
              <a:t>Система получения и активации</a:t>
            </a:r>
            <a:br>
              <a:rPr lang="ru-RU" sz="2700" dirty="0"/>
            </a:br>
            <a:r>
              <a:rPr lang="ru-RU" sz="2700" dirty="0"/>
              <a:t>сертификатов</a:t>
            </a:r>
            <a:br>
              <a:rPr lang="ru-RU" sz="2700" dirty="0"/>
            </a:br>
            <a:r>
              <a:rPr lang="ru-RU" sz="2700" dirty="0"/>
              <a:t>дополнительного образования </a:t>
            </a:r>
            <a:br>
              <a:rPr lang="ru-RU" sz="2700" dirty="0"/>
            </a:br>
            <a:r>
              <a:rPr lang="ru-RU" sz="2700" dirty="0"/>
              <a:t>в ГО Красноуфимск</a:t>
            </a:r>
          </a:p>
        </p:txBody>
      </p:sp>
      <p:grpSp>
        <p:nvGrpSpPr>
          <p:cNvPr id="92" name="Google Shape;92;p15"/>
          <p:cNvGrpSpPr/>
          <p:nvPr/>
        </p:nvGrpSpPr>
        <p:grpSpPr>
          <a:xfrm>
            <a:off x="3768713" y="833944"/>
            <a:ext cx="549262" cy="487982"/>
            <a:chOff x="5292575" y="3681900"/>
            <a:chExt cx="420150" cy="373275"/>
          </a:xfrm>
        </p:grpSpPr>
        <p:sp>
          <p:nvSpPr>
            <p:cNvPr id="93" name="Google Shape;93;p15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0" b="89200" l="0" r="100000">
                        <a14:foregroundMark x1="14600" y1="30600" x2="14600" y2="30600"/>
                        <a14:foregroundMark x1="10350" y1="29700" x2="10350" y2="29700"/>
                        <a14:foregroundMark x1="12400" y1="51100" x2="12400" y2="51100"/>
                        <a14:foregroundMark x1="14950" y1="60000" x2="14950" y2="60000"/>
                        <a14:foregroundMark x1="31450" y1="35200" x2="31450" y2="35200"/>
                        <a14:foregroundMark x1="33600" y1="33800" x2="33600" y2="33800"/>
                        <a14:foregroundMark x1="27850" y1="33500" x2="27850" y2="33500"/>
                        <a14:foregroundMark x1="36400" y1="36400" x2="36400" y2="36400"/>
                        <a14:foregroundMark x1="40100" y1="35400" x2="40100" y2="35400"/>
                        <a14:foregroundMark x1="43850" y1="34700" x2="43850" y2="34700"/>
                        <a14:foregroundMark x1="47700" y1="35200" x2="47700" y2="35200"/>
                        <a14:foregroundMark x1="51800" y1="36400" x2="51800" y2="36400"/>
                        <a14:foregroundMark x1="56000" y1="35200" x2="56000" y2="35200"/>
                        <a14:foregroundMark x1="59900" y1="36600" x2="59900" y2="36600"/>
                        <a14:foregroundMark x1="64000" y1="36400" x2="64000" y2="36400"/>
                        <a14:foregroundMark x1="68050" y1="35400" x2="68050" y2="35400"/>
                        <a14:foregroundMark x1="71950" y1="35900" x2="71950" y2="35900"/>
                        <a14:foregroundMark x1="75300" y1="35700" x2="75300" y2="35700"/>
                        <a14:foregroundMark x1="79300" y1="35000" x2="79300" y2="35000"/>
                        <a14:foregroundMark x1="83600" y1="35700" x2="83600" y2="35700"/>
                        <a14:foregroundMark x1="86850" y1="35700" x2="86850" y2="35700"/>
                        <a14:foregroundMark x1="90850" y1="36200" x2="90850" y2="36200"/>
                        <a14:foregroundMark x1="94450" y1="36400" x2="94450" y2="36400"/>
                        <a14:foregroundMark x1="98800" y1="35900" x2="98800" y2="35900"/>
                        <a14:foregroundMark x1="31800" y1="49400" x2="31800" y2="49400"/>
                        <a14:foregroundMark x1="35200" y1="47700" x2="35200" y2="47700"/>
                        <a14:foregroundMark x1="37450" y1="49900" x2="37450" y2="49900"/>
                        <a14:foregroundMark x1="42650" y1="47500" x2="42650" y2="47500"/>
                        <a14:foregroundMark x1="45650" y1="48700" x2="45650" y2="48700"/>
                        <a14:foregroundMark x1="49050" y1="48700" x2="49050" y2="48700"/>
                        <a14:foregroundMark x1="53350" y1="48900" x2="53350" y2="48900"/>
                        <a14:foregroundMark x1="58050" y1="48700" x2="58050" y2="48700"/>
                        <a14:foregroundMark x1="60350" y1="47700" x2="60350" y2="47700"/>
                        <a14:foregroundMark x1="68200" y1="50900" x2="68200" y2="50900"/>
                        <a14:foregroundMark x1="71200" y1="50100" x2="71200" y2="50100"/>
                        <a14:foregroundMark x1="75300" y1="49200" x2="75300" y2="49200"/>
                        <a14:foregroundMark x1="79750" y1="49900" x2="79750" y2="49900"/>
                        <a14:foregroundMark x1="31450" y1="62400" x2="31450" y2="62400"/>
                        <a14:foregroundMark x1="33000" y1="59800" x2="33000" y2="59800"/>
                        <a14:foregroundMark x1="37450" y1="61500" x2="37450" y2="61500"/>
                        <a14:foregroundMark x1="41950" y1="61700" x2="41950" y2="61700"/>
                        <a14:foregroundMark x1="45400" y1="61200" x2="45400" y2="61200"/>
                        <a14:foregroundMark x1="49400" y1="63100" x2="49400" y2="63100"/>
                        <a14:foregroundMark x1="51450" y1="63100" x2="51450" y2="63100"/>
                        <a14:foregroundMark x1="55050" y1="62200" x2="55050" y2="62200"/>
                        <a14:foregroundMark x1="58650" y1="61200" x2="58650" y2="61200"/>
                        <a14:foregroundMark x1="63000" y1="60000" x2="63000" y2="60000"/>
                        <a14:foregroundMark x1="66850" y1="61900" x2="66850" y2="61900"/>
                        <a14:backgroundMark x1="56650" y1="53800" x2="56650" y2="53800"/>
                        <a14:backgroundMark x1="38550" y1="39300" x2="38550" y2="39300"/>
                        <a14:backgroundMark x1="35400" y1="41200" x2="63750" y2="41000"/>
                        <a14:backgroundMark x1="76650" y1="49900" x2="76650" y2="49900"/>
                        <a14:backgroundMark x1="76400" y1="36600" x2="76400" y2="36600"/>
                        <a14:backgroundMark x1="95800" y1="36600" x2="95800" y2="36600"/>
                        <a14:backgroundMark x1="45300" y1="36900" x2="45300" y2="36900"/>
                        <a14:backgroundMark x1="42550" y1="49700" x2="42550" y2="49700"/>
                        <a14:backgroundMark x1="34600" y1="49400" x2="34600" y2="49400"/>
                        <a14:backgroundMark x1="30600" y1="50600" x2="30600" y2="50600"/>
                        <a14:backgroundMark x1="30500" y1="60500" x2="30500" y2="60500"/>
                        <a14:backgroundMark x1="48550" y1="61000" x2="48550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9" y="-284850"/>
            <a:ext cx="4105525" cy="20527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255">
            <a:off x="393005" y="2470039"/>
            <a:ext cx="1898118" cy="1267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243664" y="476351"/>
            <a:ext cx="2046300" cy="2198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Основная идея системы ПФДО</a:t>
            </a:r>
            <a:endParaRPr dirty="0"/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1"/>
          </p:nvPr>
        </p:nvSpPr>
        <p:spPr>
          <a:xfrm>
            <a:off x="2853851" y="1372437"/>
            <a:ext cx="1851569" cy="2721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Расширение возможностей </a:t>
            </a:r>
            <a:r>
              <a:rPr lang="ru-RU" sz="1400" b="1" dirty="0">
                <a:solidFill>
                  <a:schemeClr val="tx1"/>
                </a:solidFill>
              </a:rPr>
              <a:t>получения детьми качественного бесплатного дополнительного образования 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по тем программам, которые для них интересны, востребованы, значимы и современны</a:t>
            </a:r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2"/>
          </p:nvPr>
        </p:nvSpPr>
        <p:spPr>
          <a:xfrm>
            <a:off x="4761208" y="1290155"/>
            <a:ext cx="1789800" cy="1122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Доступность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для детей как </a:t>
            </a:r>
            <a:r>
              <a:rPr lang="ru-RU" sz="1400" b="1" dirty="0">
                <a:solidFill>
                  <a:schemeClr val="tx1"/>
                </a:solidFill>
              </a:rPr>
              <a:t>бюджетных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так и </a:t>
            </a:r>
            <a:r>
              <a:rPr lang="ru-RU" sz="1400" b="1" dirty="0">
                <a:solidFill>
                  <a:schemeClr val="tx1"/>
                </a:solidFill>
              </a:rPr>
              <a:t>платных</a:t>
            </a:r>
            <a:r>
              <a:rPr lang="ru-RU" sz="1400" dirty="0">
                <a:solidFill>
                  <a:schemeClr val="tx1"/>
                </a:solidFill>
              </a:rPr>
              <a:t> программ</a:t>
            </a:r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3"/>
          </p:nvPr>
        </p:nvSpPr>
        <p:spPr>
          <a:xfrm>
            <a:off x="6929140" y="1371338"/>
            <a:ext cx="2010674" cy="2673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Единовременное получение сертификата дополнительного образования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на каждого ребенка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1"/>
                </a:solidFill>
              </a:rPr>
              <a:t>с 5 до 18 лет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(до 1 сентября 2020 г.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tx1"/>
                </a:solidFill>
              </a:rPr>
              <a:t>– только дети, проживающие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на территории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ГО Красноуфимск)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15" name="Google Shape;215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219" name="Google Shape;219;p25"/>
          <p:cNvGrpSpPr/>
          <p:nvPr/>
        </p:nvGrpSpPr>
        <p:grpSpPr>
          <a:xfrm>
            <a:off x="3216023" y="787920"/>
            <a:ext cx="459932" cy="466111"/>
            <a:chOff x="5941025" y="3634400"/>
            <a:chExt cx="467650" cy="467650"/>
          </a:xfrm>
        </p:grpSpPr>
        <p:sp>
          <p:nvSpPr>
            <p:cNvPr id="220" name="Google Shape;220;p25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083" l="1460" r="98175">
                        <a14:foregroundMark x1="44799" y1="44303" x2="44799" y2="44303"/>
                        <a14:foregroundMark x1="52372" y1="27165" x2="52372" y2="27165"/>
                        <a14:foregroundMark x1="50821" y1="20146" x2="50821" y2="20146"/>
                        <a14:foregroundMark x1="40237" y1="32726" x2="55839" y2="14585"/>
                        <a14:foregroundMark x1="56843" y1="12124" x2="41788" y2="20693"/>
                        <a14:foregroundMark x1="37774" y1="32726" x2="40237" y2="47311"/>
                        <a14:foregroundMark x1="57847" y1="19690" x2="74453" y2="24704"/>
                        <a14:foregroundMark x1="54836" y1="16682" x2="73449" y2="20146"/>
                        <a14:foregroundMark x1="76551" y1="26162" x2="67974" y2="49863"/>
                        <a14:foregroundMark x1="82026" y1="35278" x2="92153" y2="48861"/>
                        <a14:foregroundMark x1="81022" y1="34731" x2="88047" y2="30720"/>
                        <a14:foregroundMark x1="85584" y1="45852" x2="85584" y2="50866"/>
                        <a14:foregroundMark x1="29197" y1="71468" x2="69982" y2="66454"/>
                        <a14:foregroundMark x1="26186" y1="64904" x2="43248" y2="85506"/>
                        <a14:foregroundMark x1="34763" y1="65907" x2="34763" y2="65907"/>
                        <a14:foregroundMark x1="22628" y1="62899" x2="22628" y2="62899"/>
                        <a14:foregroundMark x1="27646" y1="47858" x2="24635" y2="49863"/>
                        <a14:foregroundMark x1="54380" y1="59435" x2="54380" y2="59435"/>
                        <a14:foregroundMark x1="49361" y1="48861" x2="54380" y2="56335"/>
                        <a14:foregroundMark x1="48814" y1="62899" x2="54380" y2="58432"/>
                        <a14:foregroundMark x1="60949" y1="53327" x2="65967" y2="45852"/>
                        <a14:foregroundMark x1="71442" y1="58432" x2="71442" y2="58432"/>
                        <a14:foregroundMark x1="59398" y1="80036" x2="31204" y2="80492"/>
                        <a14:foregroundMark x1="53376" y1="73473" x2="63960" y2="86053"/>
                        <a14:foregroundMark x1="23631" y1="88605" x2="65420" y2="88058"/>
                        <a14:foregroundMark x1="78011" y1="20146" x2="67974" y2="18140"/>
                        <a14:foregroundMark x1="78011" y1="19690" x2="70985" y2="19143"/>
                        <a14:foregroundMark x1="78558" y1="19143" x2="64964" y2="15679"/>
                        <a14:foregroundMark x1="42245" y1="18140" x2="51369" y2="16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15" y="2282476"/>
            <a:ext cx="2465125" cy="2467375"/>
          </a:xfrm>
          <a:prstGeom prst="rect">
            <a:avLst/>
          </a:prstGeom>
        </p:spPr>
      </p:pic>
      <p:grpSp>
        <p:nvGrpSpPr>
          <p:cNvPr id="22" name="Google Shape;532;p43"/>
          <p:cNvGrpSpPr/>
          <p:nvPr/>
        </p:nvGrpSpPr>
        <p:grpSpPr>
          <a:xfrm>
            <a:off x="7238082" y="787920"/>
            <a:ext cx="399294" cy="475137"/>
            <a:chOff x="596350" y="929175"/>
            <a:chExt cx="407950" cy="497475"/>
          </a:xfrm>
        </p:grpSpPr>
        <p:sp>
          <p:nvSpPr>
            <p:cNvPr id="23" name="Google Shape;533;p4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4;p4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5;p4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6;p4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7;p4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8;p4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9;p4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615;p43"/>
          <p:cNvGrpSpPr/>
          <p:nvPr/>
        </p:nvGrpSpPr>
        <p:grpSpPr>
          <a:xfrm>
            <a:off x="7555109" y="1045265"/>
            <a:ext cx="320378" cy="320378"/>
            <a:chOff x="1278900" y="2333250"/>
            <a:chExt cx="381175" cy="381175"/>
          </a:xfrm>
        </p:grpSpPr>
        <p:sp>
          <p:nvSpPr>
            <p:cNvPr id="31" name="Google Shape;616;p43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7;p43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8;p43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19;p43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ln w="12700"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526;p43"/>
          <p:cNvGrpSpPr/>
          <p:nvPr/>
        </p:nvGrpSpPr>
        <p:grpSpPr>
          <a:xfrm>
            <a:off x="5492088" y="1079805"/>
            <a:ext cx="295665" cy="334697"/>
            <a:chOff x="4630125" y="278900"/>
            <a:chExt cx="400675" cy="456675"/>
          </a:xfrm>
        </p:grpSpPr>
        <p:sp>
          <p:nvSpPr>
            <p:cNvPr id="36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531;p43"/>
          <p:cNvSpPr/>
          <p:nvPr/>
        </p:nvSpPr>
        <p:spPr>
          <a:xfrm>
            <a:off x="5034829" y="818061"/>
            <a:ext cx="473211" cy="478880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658;p43"/>
          <p:cNvGrpSpPr/>
          <p:nvPr/>
        </p:nvGrpSpPr>
        <p:grpSpPr>
          <a:xfrm>
            <a:off x="3066760" y="1024895"/>
            <a:ext cx="374011" cy="270572"/>
            <a:chOff x="5247525" y="3007275"/>
            <a:chExt cx="517575" cy="384825"/>
          </a:xfrm>
        </p:grpSpPr>
        <p:sp>
          <p:nvSpPr>
            <p:cNvPr id="58" name="Google Shape;659;p43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60;p43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ln w="12700"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0" y="3513049"/>
            <a:ext cx="1663569" cy="116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729626" y="571671"/>
            <a:ext cx="3398264" cy="4398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          </a:t>
            </a:r>
            <a:r>
              <a:rPr lang="ru-RU" sz="1600" b="1" dirty="0">
                <a:solidFill>
                  <a:schemeClr val="tx1"/>
                </a:solidFill>
              </a:rPr>
              <a:t>Получить сертификат ДО:</a:t>
            </a:r>
          </a:p>
          <a:p>
            <a:pPr marL="139700" lv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Куда, к кому, когда можно обращаться: </a:t>
            </a:r>
          </a:p>
          <a:p>
            <a:pPr marL="139700" lvl="0" indent="0">
              <a:spcBef>
                <a:spcPts val="0"/>
              </a:spcBef>
              <a:buNone/>
            </a:pPr>
            <a:r>
              <a:rPr lang="e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</a:t>
            </a:r>
            <a:r>
              <a:rPr lang="ru-RU" dirty="0">
                <a:solidFill>
                  <a:schemeClr val="tx1"/>
                </a:solidFill>
              </a:rPr>
              <a:t> МО Управление образованием, </a:t>
            </a:r>
            <a:r>
              <a:rPr lang="e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dirty="0">
                <a:solidFill>
                  <a:schemeClr val="tx1"/>
                </a:solidFill>
              </a:rPr>
              <a:t>муниципальные учреждения дополнительного образования, </a:t>
            </a:r>
          </a:p>
          <a:p>
            <a:pPr marL="139700" lvl="0" indent="0">
              <a:spcBef>
                <a:spcPts val="0"/>
              </a:spcBef>
              <a:buNone/>
            </a:pPr>
            <a:r>
              <a:rPr lang="e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📌 </a:t>
            </a:r>
            <a:r>
              <a:rPr lang="ru-RU" dirty="0">
                <a:solidFill>
                  <a:schemeClr val="tx1"/>
                </a:solidFill>
              </a:rPr>
              <a:t>через сайт 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http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://66.</a:t>
            </a:r>
            <a:r>
              <a:rPr lang="en-US" u="sng" dirty="0" err="1">
                <a:solidFill>
                  <a:schemeClr val="tx1"/>
                </a:solidFill>
                <a:hlinkClick r:id="rId3"/>
              </a:rPr>
              <a:t>pfdo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u="sng" dirty="0" err="1">
                <a:solidFill>
                  <a:schemeClr val="tx1"/>
                </a:solidFill>
                <a:hlinkClick r:id="rId3"/>
              </a:rPr>
              <a:t>ru</a:t>
            </a:r>
            <a:r>
              <a:rPr lang="en-US" dirty="0">
                <a:solidFill>
                  <a:schemeClr val="tx1"/>
                </a:solidFill>
              </a:rPr>
              <a:t>   </a:t>
            </a:r>
            <a:endParaRPr lang="ru-RU" dirty="0">
              <a:solidFill>
                <a:schemeClr val="tx1"/>
              </a:solidFill>
            </a:endParaRPr>
          </a:p>
          <a:p>
            <a:pPr marL="139700" lv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139700" lv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3 дня </a:t>
            </a:r>
            <a:r>
              <a:rPr lang="ru-RU" dirty="0">
                <a:solidFill>
                  <a:schemeClr val="tx1"/>
                </a:solidFill>
              </a:rPr>
              <a:t>– проверка заявления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документов + </a:t>
            </a:r>
            <a:r>
              <a:rPr lang="ru-RU" b="1" dirty="0">
                <a:solidFill>
                  <a:schemeClr val="tx1"/>
                </a:solidFill>
              </a:rPr>
              <a:t>1 день </a:t>
            </a:r>
            <a:r>
              <a:rPr lang="ru-RU" dirty="0">
                <a:solidFill>
                  <a:schemeClr val="tx1"/>
                </a:solidFill>
              </a:rPr>
              <a:t>– создание записи в реестре СДО с указанием </a:t>
            </a:r>
            <a:r>
              <a:rPr lang="ru-RU" b="1" dirty="0">
                <a:solidFill>
                  <a:schemeClr val="tx1"/>
                </a:solidFill>
              </a:rPr>
              <a:t>№ сертификата из 10 цифр</a:t>
            </a:r>
            <a:r>
              <a:rPr lang="ru-RU" dirty="0">
                <a:solidFill>
                  <a:schemeClr val="tx1"/>
                </a:solidFill>
              </a:rPr>
              <a:t>.        Формирование личного кабинета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 портале ПФДО</a:t>
            </a: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6250554" y="2489813"/>
            <a:ext cx="1523377" cy="1458014"/>
          </a:xfrm>
          <a:prstGeom prst="ellipse">
            <a:avLst/>
          </a:prstGeom>
          <a:solidFill>
            <a:srgbClr val="F89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0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Выбрать бесплатные программы</a:t>
            </a:r>
            <a:endParaRPr sz="10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7501178" y="2482909"/>
            <a:ext cx="1604306" cy="1464917"/>
          </a:xfrm>
          <a:prstGeom prst="ellipse">
            <a:avLst/>
          </a:prstGeom>
          <a:solidFill>
            <a:srgbClr val="ED0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0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Выбрать платную программу для оплаты сертификатом</a:t>
            </a:r>
            <a:endParaRPr sz="10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6466901" y="262684"/>
            <a:ext cx="2089883" cy="1995774"/>
          </a:xfrm>
          <a:prstGeom prst="ellipse">
            <a:avLst/>
          </a:prstGeom>
          <a:solidFill>
            <a:srgbClr val="F67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Получить сертификат ДО</a:t>
            </a:r>
            <a:endParaRPr sz="16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156" name="Google Shape;156;p22"/>
          <p:cNvCxnSpPr/>
          <p:nvPr/>
        </p:nvCxnSpPr>
        <p:spPr>
          <a:xfrm>
            <a:off x="7773931" y="2082050"/>
            <a:ext cx="365458" cy="676281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родителям? </a:t>
            </a:r>
            <a:endParaRPr lang="ru-RU" dirty="0"/>
          </a:p>
        </p:txBody>
      </p:sp>
      <p:cxnSp>
        <p:nvCxnSpPr>
          <p:cNvPr id="19" name="Google Shape;156;p22"/>
          <p:cNvCxnSpPr/>
          <p:nvPr/>
        </p:nvCxnSpPr>
        <p:spPr>
          <a:xfrm flipH="1">
            <a:off x="7097494" y="2087452"/>
            <a:ext cx="341932" cy="670879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grpSp>
        <p:nvGrpSpPr>
          <p:cNvPr id="26" name="Google Shape;526;p43"/>
          <p:cNvGrpSpPr/>
          <p:nvPr/>
        </p:nvGrpSpPr>
        <p:grpSpPr>
          <a:xfrm>
            <a:off x="2729626" y="334063"/>
            <a:ext cx="520424" cy="604479"/>
            <a:chOff x="4630125" y="278900"/>
            <a:chExt cx="400675" cy="456675"/>
          </a:xfrm>
        </p:grpSpPr>
        <p:sp>
          <p:nvSpPr>
            <p:cNvPr id="27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/>
          <a:srcRect l="54773" r="6235"/>
          <a:stretch/>
        </p:blipFill>
        <p:spPr>
          <a:xfrm>
            <a:off x="412393" y="2279743"/>
            <a:ext cx="1780313" cy="2567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892383" y="630090"/>
            <a:ext cx="3673670" cy="796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   Получить сертификат ДО:</a:t>
            </a: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3724143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родителям?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8009608" y="1136706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526;p43"/>
          <p:cNvGrpSpPr/>
          <p:nvPr/>
        </p:nvGrpSpPr>
        <p:grpSpPr>
          <a:xfrm>
            <a:off x="2729626" y="411182"/>
            <a:ext cx="520424" cy="604479"/>
            <a:chOff x="4630125" y="278900"/>
            <a:chExt cx="400675" cy="456675"/>
          </a:xfrm>
        </p:grpSpPr>
        <p:sp>
          <p:nvSpPr>
            <p:cNvPr id="23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729626" y="1208469"/>
            <a:ext cx="27000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 Вас есть доступ в Интернет</a:t>
            </a:r>
          </a:p>
          <a:p>
            <a:pPr algn="ctr"/>
            <a:r>
              <a:rPr lang="ru-RU" sz="1200" dirty="0"/>
              <a:t>Формирование заявки ребенком (родителем) самостоятельно </a:t>
            </a:r>
            <a:r>
              <a:rPr lang="en-US" sz="1200" u="sng" dirty="0">
                <a:solidFill>
                  <a:schemeClr val="tx1"/>
                </a:solidFill>
                <a:hlinkClick r:id="rId3"/>
              </a:rPr>
              <a:t>http</a:t>
            </a:r>
            <a:r>
              <a:rPr lang="ru-RU" sz="1200" u="sng" dirty="0">
                <a:solidFill>
                  <a:schemeClr val="tx1"/>
                </a:solidFill>
                <a:hlinkClick r:id="rId3"/>
              </a:rPr>
              <a:t>://66.</a:t>
            </a:r>
            <a:r>
              <a:rPr lang="en-US" sz="1200" u="sng" dirty="0" err="1">
                <a:solidFill>
                  <a:schemeClr val="tx1"/>
                </a:solidFill>
                <a:hlinkClick r:id="rId3"/>
              </a:rPr>
              <a:t>pfdo</a:t>
            </a:r>
            <a:r>
              <a:rPr lang="ru-RU" sz="1200" u="sng" dirty="0">
                <a:solidFill>
                  <a:schemeClr val="tx1"/>
                </a:solidFill>
                <a:hlinkClick r:id="rId3"/>
              </a:rPr>
              <a:t>.</a:t>
            </a:r>
            <a:r>
              <a:rPr lang="en-US" sz="1200" u="sng" dirty="0" err="1">
                <a:solidFill>
                  <a:schemeClr val="tx1"/>
                </a:solidFill>
                <a:hlinkClick r:id="rId3"/>
              </a:rPr>
              <a:t>ru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125379" y="1222611"/>
            <a:ext cx="275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Вы предпочитаете обратиться </a:t>
            </a:r>
            <a:br>
              <a:rPr lang="ru-RU" sz="1200" dirty="0"/>
            </a:br>
            <a:r>
              <a:rPr lang="ru-RU" sz="1200" dirty="0"/>
              <a:t>за сертификатом лично </a:t>
            </a:r>
            <a:br>
              <a:rPr lang="ru-RU" sz="1200" dirty="0"/>
            </a:br>
            <a:r>
              <a:rPr lang="ru-RU" sz="1200" dirty="0"/>
              <a:t>в организацию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0754" r="10534" b="23975"/>
          <a:stretch/>
        </p:blipFill>
        <p:spPr>
          <a:xfrm>
            <a:off x="5757373" y="2087740"/>
            <a:ext cx="3073761" cy="20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34506" b="3116"/>
          <a:stretch/>
        </p:blipFill>
        <p:spPr>
          <a:xfrm>
            <a:off x="2986725" y="2085510"/>
            <a:ext cx="2456914" cy="204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327360" y="4323471"/>
            <a:ext cx="161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Шаг 1. </a:t>
            </a:r>
          </a:p>
          <a:p>
            <a:pPr algn="ctr"/>
            <a:r>
              <a:rPr lang="ru-RU" sz="1200" dirty="0"/>
              <a:t>Нажать кнопку «Получить сертификат»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14314" y="4330744"/>
            <a:ext cx="139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Шаг 2. </a:t>
            </a:r>
            <a:r>
              <a:rPr lang="ru-RU" sz="1200" dirty="0"/>
              <a:t>Подтверждение </a:t>
            </a:r>
            <a:r>
              <a:rPr lang="ru-RU" sz="1200" dirty="0" err="1"/>
              <a:t>эл.почты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678506" y="4331859"/>
            <a:ext cx="1325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Шаг 3.</a:t>
            </a:r>
            <a:r>
              <a:rPr lang="ru-RU" sz="1200" dirty="0"/>
              <a:t> </a:t>
            </a:r>
          </a:p>
          <a:p>
            <a:pPr algn="ctr"/>
            <a:r>
              <a:rPr lang="ru-RU" sz="1200" dirty="0"/>
              <a:t>Создание заявки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16909" y="4320842"/>
            <a:ext cx="2005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Шаг 4. </a:t>
            </a:r>
          </a:p>
          <a:p>
            <a:pPr algn="ctr"/>
            <a:r>
              <a:rPr lang="ru-RU" sz="1200" dirty="0"/>
              <a:t>Подписание заявления,</a:t>
            </a:r>
          </a:p>
          <a:p>
            <a:pPr algn="ctr"/>
            <a:r>
              <a:rPr lang="ru-RU" sz="1200" dirty="0"/>
              <a:t>предоставление в организацию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95632" y="4304512"/>
            <a:ext cx="1216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Шаг 5. </a:t>
            </a:r>
          </a:p>
          <a:p>
            <a:pPr algn="ctr"/>
            <a:r>
              <a:rPr lang="ru-RU" sz="1200" dirty="0"/>
              <a:t>Получение сертификата на </a:t>
            </a:r>
            <a:r>
              <a:rPr lang="ru-RU" sz="1200" dirty="0" err="1"/>
              <a:t>эл.почту</a:t>
            </a:r>
            <a:endParaRPr lang="ru-RU" sz="12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28" y="4263521"/>
            <a:ext cx="358985" cy="42180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73" y="4241487"/>
            <a:ext cx="358985" cy="42180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27" y="4263521"/>
            <a:ext cx="358985" cy="42180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948" y="4241487"/>
            <a:ext cx="358985" cy="4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0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3593942" y="416827"/>
            <a:ext cx="4589565" cy="796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   Активировать сертификат ДО:</a:t>
            </a: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3724143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родителям?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8009608" y="1136706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526;p43"/>
          <p:cNvGrpSpPr/>
          <p:nvPr/>
        </p:nvGrpSpPr>
        <p:grpSpPr>
          <a:xfrm>
            <a:off x="2729626" y="411182"/>
            <a:ext cx="520424" cy="604479"/>
            <a:chOff x="4630125" y="278900"/>
            <a:chExt cx="400675" cy="456675"/>
          </a:xfrm>
        </p:grpSpPr>
        <p:sp>
          <p:nvSpPr>
            <p:cNvPr id="23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64721" y="1338716"/>
            <a:ext cx="161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Шаг 1. </a:t>
            </a:r>
          </a:p>
          <a:p>
            <a:pPr algn="ctr"/>
            <a:r>
              <a:rPr lang="ru-RU" sz="1200" dirty="0"/>
              <a:t>Собрать необходимые документы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79613" y="1334338"/>
            <a:ext cx="1701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Шаг 2. </a:t>
            </a:r>
          </a:p>
          <a:p>
            <a:pPr algn="ctr"/>
            <a:r>
              <a:rPr lang="ru-RU" sz="1200" dirty="0"/>
              <a:t>Подойти в </a:t>
            </a:r>
            <a:r>
              <a:rPr lang="ru-RU" sz="1200" dirty="0" err="1"/>
              <a:t>каб</a:t>
            </a:r>
            <a:r>
              <a:rPr lang="ru-RU" sz="1200" dirty="0"/>
              <a:t> 314 МО Управление образованием ГО Красноуфимск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74217" y="2430929"/>
            <a:ext cx="595691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Необходимые документы:</a:t>
            </a:r>
          </a:p>
          <a:p>
            <a:pPr algn="ctr"/>
            <a:endParaRPr lang="ru-RU" sz="1200" dirty="0"/>
          </a:p>
          <a:p>
            <a:pPr marL="228600" indent="-228600">
              <a:buAutoNum type="arabicPeriod"/>
            </a:pPr>
            <a:r>
              <a:rPr lang="ru-RU" sz="1100" dirty="0"/>
              <a:t>Свидетельство о рождении ребенка или паспорта гражданина РФ, или временное удостоверение личности гражданина РФ, выдаваемое на период оформления паспорта ребенка. </a:t>
            </a:r>
          </a:p>
          <a:p>
            <a:pPr marL="228600" indent="-228600">
              <a:buAutoNum type="arabicPeriod"/>
            </a:pPr>
            <a:r>
              <a:rPr lang="ru-RU" sz="1100" dirty="0"/>
              <a:t>Документ, удостоверяющий личность родителя (законного представителя) ребенка.</a:t>
            </a:r>
          </a:p>
          <a:p>
            <a:pPr marL="228600" indent="-228600">
              <a:buAutoNum type="arabicPeriod"/>
            </a:pPr>
            <a:r>
              <a:rPr lang="ru-RU" sz="1100" dirty="0"/>
              <a:t>Страховое свидетельство обязательного пенсионного страхования ребенка (при его наличии) </a:t>
            </a:r>
          </a:p>
          <a:p>
            <a:pPr marL="228600" indent="-228600">
              <a:buAutoNum type="arabicPeriod"/>
            </a:pPr>
            <a:r>
              <a:rPr lang="ru-RU" sz="1100" dirty="0"/>
              <a:t>Документ, подтверждающий проживание ребенка на территории городского округа Красноуфимск: свидетельство о регистрации ребенка по месту жительства или по месту пребывания, или документ, содержащий сведения о регистрации ребенка по месту жительства или по месту пребывания.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85013" y="1349853"/>
            <a:ext cx="2005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Шаг 3. </a:t>
            </a:r>
          </a:p>
          <a:p>
            <a:pPr algn="ctr"/>
            <a:r>
              <a:rPr lang="ru-RU" sz="1200" dirty="0"/>
              <a:t>Подписать заявления,</a:t>
            </a:r>
          </a:p>
          <a:p>
            <a:pPr algn="ctr"/>
            <a:r>
              <a:rPr lang="ru-RU" sz="1200" dirty="0"/>
              <a:t>предоставленного в организацию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20705" y="1386785"/>
            <a:ext cx="121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Шаг 4. </a:t>
            </a:r>
          </a:p>
          <a:p>
            <a:pPr algn="ctr"/>
            <a:r>
              <a:rPr lang="ru-RU" sz="1200" dirty="0"/>
              <a:t>Активировать сертификат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11" y="1266669"/>
            <a:ext cx="358985" cy="42180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80" y="1305878"/>
            <a:ext cx="358985" cy="42180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67" y="1313913"/>
            <a:ext cx="358985" cy="4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3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3593942" y="416827"/>
            <a:ext cx="4589565" cy="968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1"/>
                </a:solidFill>
              </a:rPr>
              <a:t> 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информация от муниципалитета: МО Управления образованием городского округа Красноуфимск</a:t>
            </a:r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cxnSp>
        <p:nvCxnSpPr>
          <p:cNvPr id="155" name="Google Shape;155;p22"/>
          <p:cNvCxnSpPr/>
          <p:nvPr/>
        </p:nvCxnSpPr>
        <p:spPr>
          <a:xfrm>
            <a:off x="5217225" y="3724143"/>
            <a:ext cx="67150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oval" w="sm" len="sm"/>
            <a:tailEnd type="triangle" w="sm" len="sm"/>
          </a:ln>
        </p:spPr>
      </p:cxnSp>
      <p:sp>
        <p:nvSpPr>
          <p:cNvPr id="12" name="Google Shape;104;p1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299430" cy="1804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/>
              <a:t>Что необходимо сделать родителям? </a:t>
            </a:r>
            <a:endParaRPr lang="ru-RU" dirty="0"/>
          </a:p>
        </p:txBody>
      </p:sp>
      <p:sp>
        <p:nvSpPr>
          <p:cNvPr id="20" name="Google Shape;729;p43"/>
          <p:cNvSpPr/>
          <p:nvPr/>
        </p:nvSpPr>
        <p:spPr>
          <a:xfrm>
            <a:off x="8009608" y="1136706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526;p43"/>
          <p:cNvGrpSpPr/>
          <p:nvPr/>
        </p:nvGrpSpPr>
        <p:grpSpPr>
          <a:xfrm>
            <a:off x="2729626" y="411182"/>
            <a:ext cx="520424" cy="604479"/>
            <a:chOff x="4630125" y="278900"/>
            <a:chExt cx="400675" cy="456675"/>
          </a:xfrm>
        </p:grpSpPr>
        <p:sp>
          <p:nvSpPr>
            <p:cNvPr id="23" name="Google Shape;527;p43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8;p4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9;p4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;p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779293" y="1735540"/>
            <a:ext cx="59569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Адрес: г. Красноуфимск, ул. Советская, 25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Электронный адрес - </a:t>
            </a:r>
            <a:r>
              <a:rPr lang="ru-RU" dirty="0">
                <a:hlinkClick r:id="rId3"/>
              </a:rPr>
              <a:t>gimc2009@mail.ru</a:t>
            </a:r>
            <a:r>
              <a:rPr lang="ru-RU" dirty="0"/>
              <a:t> 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Часы работы: с 8:30 до 17:45 (пн. - чт.) с 8:30 до 16:30 (пт.)</a:t>
            </a:r>
          </a:p>
          <a:p>
            <a:pPr algn="ctr"/>
            <a:r>
              <a:rPr lang="ru-RU" dirty="0"/>
              <a:t> </a:t>
            </a:r>
          </a:p>
          <a:p>
            <a:pPr algn="ctr"/>
            <a:r>
              <a:rPr lang="ru-RU" dirty="0"/>
              <a:t>Ответственное лицо – Редькина Ольга Владимировна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Телефон - 8-(34394)-5 15 97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8670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162;p23"/>
          <p:cNvSpPr txBox="1">
            <a:spLocks/>
          </p:cNvSpPr>
          <p:nvPr/>
        </p:nvSpPr>
        <p:spPr>
          <a:xfrm>
            <a:off x="3200324" y="2032022"/>
            <a:ext cx="3014683" cy="110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FFFFF"/>
                </a:solidFill>
              </a:rPr>
              <a:t>       Группы в сети ВКонтакте: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FFFFF"/>
                </a:solidFill>
              </a:rPr>
              <a:t> «МО Управление образованием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FFFFF"/>
                </a:solidFill>
              </a:rPr>
              <a:t>ГО Красноуфимск», В Красноуфимске,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rgbClr val="FFFFFF"/>
                </a:solidFill>
              </a:rPr>
              <a:t>в официальных группах школ города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014" t="16388" r="16482"/>
          <a:stretch/>
        </p:blipFill>
        <p:spPr>
          <a:xfrm>
            <a:off x="3187733" y="214282"/>
            <a:ext cx="1978786" cy="16462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650" t="2735" r="15056" b="8636"/>
          <a:stretch/>
        </p:blipFill>
        <p:spPr>
          <a:xfrm>
            <a:off x="528220" y="337454"/>
            <a:ext cx="2400345" cy="1677661"/>
          </a:xfrm>
          <a:prstGeom prst="rect">
            <a:avLst/>
          </a:prstGeom>
        </p:spPr>
      </p:pic>
      <p:sp>
        <p:nvSpPr>
          <p:cNvPr id="161" name="Google Shape;161;p23"/>
          <p:cNvSpPr txBox="1">
            <a:spLocks noGrp="1"/>
          </p:cNvSpPr>
          <p:nvPr>
            <p:ph type="ctrTitle" idx="4294967295"/>
          </p:nvPr>
        </p:nvSpPr>
        <p:spPr>
          <a:xfrm>
            <a:off x="292706" y="3541859"/>
            <a:ext cx="4697541" cy="1306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/>
              <a:t>Следите </a:t>
            </a:r>
            <a:r>
              <a:rPr lang="ru-RU" sz="4400" b="1"/>
              <a:t>за информацией!</a:t>
            </a:r>
            <a:endParaRPr sz="4400" b="1" dirty="0"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4294967295"/>
          </p:nvPr>
        </p:nvSpPr>
        <p:spPr>
          <a:xfrm>
            <a:off x="159771" y="2033771"/>
            <a:ext cx="3055245" cy="9326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</a:rPr>
              <a:t>Сайт МО Управление образованием ГО Красноуфимск </a:t>
            </a:r>
            <a:r>
              <a:rPr lang="en-US" sz="2000" b="1" dirty="0">
                <a:solidFill>
                  <a:srgbClr val="FFFFFF"/>
                </a:solidFill>
              </a:rPr>
              <a:t>edu-kruf.ru/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76" name="Google Shape;176;p23"/>
          <p:cNvSpPr/>
          <p:nvPr/>
        </p:nvSpPr>
        <p:spPr>
          <a:xfrm>
            <a:off x="1002292" y="3078793"/>
            <a:ext cx="3160860" cy="808781"/>
          </a:xfrm>
          <a:custGeom>
            <a:avLst/>
            <a:gdLst>
              <a:gd name="connsiteX0" fmla="*/ 0 w 238241"/>
              <a:gd name="connsiteY0" fmla="*/ 14025 h 42935"/>
              <a:gd name="connsiteX1" fmla="*/ 21126 w 238241"/>
              <a:gd name="connsiteY1" fmla="*/ 4353 h 42935"/>
              <a:gd name="connsiteX2" fmla="*/ 65669 w 238241"/>
              <a:gd name="connsiteY2" fmla="*/ 3335 h 42935"/>
              <a:gd name="connsiteX3" fmla="*/ 81450 w 238241"/>
              <a:gd name="connsiteY3" fmla="*/ 14789 h 42935"/>
              <a:gd name="connsiteX4" fmla="*/ 81704 w 238241"/>
              <a:gd name="connsiteY4" fmla="*/ 33624 h 42935"/>
              <a:gd name="connsiteX5" fmla="*/ 56251 w 238241"/>
              <a:gd name="connsiteY5" fmla="*/ 42023 h 42935"/>
              <a:gd name="connsiteX6" fmla="*/ 48107 w 238241"/>
              <a:gd name="connsiteY6" fmla="*/ 21406 h 42935"/>
              <a:gd name="connsiteX7" fmla="*/ 57270 w 238241"/>
              <a:gd name="connsiteY7" fmla="*/ 10207 h 42935"/>
              <a:gd name="connsiteX8" fmla="*/ 155264 w 238241"/>
              <a:gd name="connsiteY8" fmla="*/ 38715 h 42935"/>
              <a:gd name="connsiteX9" fmla="*/ 174304 w 238241"/>
              <a:gd name="connsiteY9" fmla="*/ 34833 h 42935"/>
              <a:gd name="connsiteX10" fmla="*/ 238241 w 238241"/>
              <a:gd name="connsiteY10" fmla="*/ 8171 h 42935"/>
              <a:gd name="connsiteX0" fmla="*/ 0 w 189680"/>
              <a:gd name="connsiteY0" fmla="*/ 14025 h 42935"/>
              <a:gd name="connsiteX1" fmla="*/ 21126 w 189680"/>
              <a:gd name="connsiteY1" fmla="*/ 4353 h 42935"/>
              <a:gd name="connsiteX2" fmla="*/ 65669 w 189680"/>
              <a:gd name="connsiteY2" fmla="*/ 3335 h 42935"/>
              <a:gd name="connsiteX3" fmla="*/ 81450 w 189680"/>
              <a:gd name="connsiteY3" fmla="*/ 14789 h 42935"/>
              <a:gd name="connsiteX4" fmla="*/ 81704 w 189680"/>
              <a:gd name="connsiteY4" fmla="*/ 33624 h 42935"/>
              <a:gd name="connsiteX5" fmla="*/ 56251 w 189680"/>
              <a:gd name="connsiteY5" fmla="*/ 42023 h 42935"/>
              <a:gd name="connsiteX6" fmla="*/ 48107 w 189680"/>
              <a:gd name="connsiteY6" fmla="*/ 21406 h 42935"/>
              <a:gd name="connsiteX7" fmla="*/ 57270 w 189680"/>
              <a:gd name="connsiteY7" fmla="*/ 10207 h 42935"/>
              <a:gd name="connsiteX8" fmla="*/ 155264 w 189680"/>
              <a:gd name="connsiteY8" fmla="*/ 38715 h 42935"/>
              <a:gd name="connsiteX9" fmla="*/ 174304 w 189680"/>
              <a:gd name="connsiteY9" fmla="*/ 34833 h 42935"/>
              <a:gd name="connsiteX10" fmla="*/ 189680 w 189680"/>
              <a:gd name="connsiteY10" fmla="*/ 31772 h 42935"/>
              <a:gd name="connsiteX0" fmla="*/ 0 w 189680"/>
              <a:gd name="connsiteY0" fmla="*/ 14025 h 54689"/>
              <a:gd name="connsiteX1" fmla="*/ 21126 w 189680"/>
              <a:gd name="connsiteY1" fmla="*/ 4353 h 54689"/>
              <a:gd name="connsiteX2" fmla="*/ 65669 w 189680"/>
              <a:gd name="connsiteY2" fmla="*/ 3335 h 54689"/>
              <a:gd name="connsiteX3" fmla="*/ 81450 w 189680"/>
              <a:gd name="connsiteY3" fmla="*/ 14789 h 54689"/>
              <a:gd name="connsiteX4" fmla="*/ 81704 w 189680"/>
              <a:gd name="connsiteY4" fmla="*/ 33624 h 54689"/>
              <a:gd name="connsiteX5" fmla="*/ 56251 w 189680"/>
              <a:gd name="connsiteY5" fmla="*/ 42023 h 54689"/>
              <a:gd name="connsiteX6" fmla="*/ 48107 w 189680"/>
              <a:gd name="connsiteY6" fmla="*/ 21406 h 54689"/>
              <a:gd name="connsiteX7" fmla="*/ 57270 w 189680"/>
              <a:gd name="connsiteY7" fmla="*/ 10207 h 54689"/>
              <a:gd name="connsiteX8" fmla="*/ 155264 w 189680"/>
              <a:gd name="connsiteY8" fmla="*/ 38715 h 54689"/>
              <a:gd name="connsiteX9" fmla="*/ 166038 w 189680"/>
              <a:gd name="connsiteY9" fmla="*/ 53494 h 54689"/>
              <a:gd name="connsiteX10" fmla="*/ 189680 w 189680"/>
              <a:gd name="connsiteY10" fmla="*/ 31772 h 54689"/>
              <a:gd name="connsiteX0" fmla="*/ 0 w 187614"/>
              <a:gd name="connsiteY0" fmla="*/ 14025 h 54689"/>
              <a:gd name="connsiteX1" fmla="*/ 21126 w 187614"/>
              <a:gd name="connsiteY1" fmla="*/ 4353 h 54689"/>
              <a:gd name="connsiteX2" fmla="*/ 65669 w 187614"/>
              <a:gd name="connsiteY2" fmla="*/ 3335 h 54689"/>
              <a:gd name="connsiteX3" fmla="*/ 81450 w 187614"/>
              <a:gd name="connsiteY3" fmla="*/ 14789 h 54689"/>
              <a:gd name="connsiteX4" fmla="*/ 81704 w 187614"/>
              <a:gd name="connsiteY4" fmla="*/ 33624 h 54689"/>
              <a:gd name="connsiteX5" fmla="*/ 56251 w 187614"/>
              <a:gd name="connsiteY5" fmla="*/ 42023 h 54689"/>
              <a:gd name="connsiteX6" fmla="*/ 48107 w 187614"/>
              <a:gd name="connsiteY6" fmla="*/ 21406 h 54689"/>
              <a:gd name="connsiteX7" fmla="*/ 57270 w 187614"/>
              <a:gd name="connsiteY7" fmla="*/ 10207 h 54689"/>
              <a:gd name="connsiteX8" fmla="*/ 155264 w 187614"/>
              <a:gd name="connsiteY8" fmla="*/ 38715 h 54689"/>
              <a:gd name="connsiteX9" fmla="*/ 166038 w 187614"/>
              <a:gd name="connsiteY9" fmla="*/ 53494 h 54689"/>
              <a:gd name="connsiteX10" fmla="*/ 187614 w 187614"/>
              <a:gd name="connsiteY10" fmla="*/ 46591 h 54689"/>
              <a:gd name="connsiteX0" fmla="*/ 0 w 187614"/>
              <a:gd name="connsiteY0" fmla="*/ 14025 h 50660"/>
              <a:gd name="connsiteX1" fmla="*/ 21126 w 187614"/>
              <a:gd name="connsiteY1" fmla="*/ 4353 h 50660"/>
              <a:gd name="connsiteX2" fmla="*/ 65669 w 187614"/>
              <a:gd name="connsiteY2" fmla="*/ 3335 h 50660"/>
              <a:gd name="connsiteX3" fmla="*/ 81450 w 187614"/>
              <a:gd name="connsiteY3" fmla="*/ 14789 h 50660"/>
              <a:gd name="connsiteX4" fmla="*/ 81704 w 187614"/>
              <a:gd name="connsiteY4" fmla="*/ 33624 h 50660"/>
              <a:gd name="connsiteX5" fmla="*/ 56251 w 187614"/>
              <a:gd name="connsiteY5" fmla="*/ 42023 h 50660"/>
              <a:gd name="connsiteX6" fmla="*/ 48107 w 187614"/>
              <a:gd name="connsiteY6" fmla="*/ 21406 h 50660"/>
              <a:gd name="connsiteX7" fmla="*/ 57270 w 187614"/>
              <a:gd name="connsiteY7" fmla="*/ 10207 h 50660"/>
              <a:gd name="connsiteX8" fmla="*/ 155264 w 187614"/>
              <a:gd name="connsiteY8" fmla="*/ 38715 h 50660"/>
              <a:gd name="connsiteX9" fmla="*/ 154634 w 187614"/>
              <a:gd name="connsiteY9" fmla="*/ 39197 h 50660"/>
              <a:gd name="connsiteX10" fmla="*/ 187614 w 187614"/>
              <a:gd name="connsiteY10" fmla="*/ 46591 h 50660"/>
              <a:gd name="connsiteX0" fmla="*/ 0 w 187614"/>
              <a:gd name="connsiteY0" fmla="*/ 14025 h 50660"/>
              <a:gd name="connsiteX1" fmla="*/ 21126 w 187614"/>
              <a:gd name="connsiteY1" fmla="*/ 4353 h 50660"/>
              <a:gd name="connsiteX2" fmla="*/ 65669 w 187614"/>
              <a:gd name="connsiteY2" fmla="*/ 3335 h 50660"/>
              <a:gd name="connsiteX3" fmla="*/ 81450 w 187614"/>
              <a:gd name="connsiteY3" fmla="*/ 14789 h 50660"/>
              <a:gd name="connsiteX4" fmla="*/ 81704 w 187614"/>
              <a:gd name="connsiteY4" fmla="*/ 33624 h 50660"/>
              <a:gd name="connsiteX5" fmla="*/ 56251 w 187614"/>
              <a:gd name="connsiteY5" fmla="*/ 42023 h 50660"/>
              <a:gd name="connsiteX6" fmla="*/ 48107 w 187614"/>
              <a:gd name="connsiteY6" fmla="*/ 21406 h 50660"/>
              <a:gd name="connsiteX7" fmla="*/ 57270 w 187614"/>
              <a:gd name="connsiteY7" fmla="*/ 10207 h 50660"/>
              <a:gd name="connsiteX8" fmla="*/ 155264 w 187614"/>
              <a:gd name="connsiteY8" fmla="*/ 38715 h 50660"/>
              <a:gd name="connsiteX9" fmla="*/ 154634 w 187614"/>
              <a:gd name="connsiteY9" fmla="*/ 39197 h 50660"/>
              <a:gd name="connsiteX10" fmla="*/ 187614 w 187614"/>
              <a:gd name="connsiteY10" fmla="*/ 46591 h 50660"/>
              <a:gd name="connsiteX0" fmla="*/ 0 w 166646"/>
              <a:gd name="connsiteY0" fmla="*/ 14025 h 45516"/>
              <a:gd name="connsiteX1" fmla="*/ 21126 w 166646"/>
              <a:gd name="connsiteY1" fmla="*/ 4353 h 45516"/>
              <a:gd name="connsiteX2" fmla="*/ 65669 w 166646"/>
              <a:gd name="connsiteY2" fmla="*/ 3335 h 45516"/>
              <a:gd name="connsiteX3" fmla="*/ 81450 w 166646"/>
              <a:gd name="connsiteY3" fmla="*/ 14789 h 45516"/>
              <a:gd name="connsiteX4" fmla="*/ 81704 w 166646"/>
              <a:gd name="connsiteY4" fmla="*/ 33624 h 45516"/>
              <a:gd name="connsiteX5" fmla="*/ 56251 w 166646"/>
              <a:gd name="connsiteY5" fmla="*/ 42023 h 45516"/>
              <a:gd name="connsiteX6" fmla="*/ 48107 w 166646"/>
              <a:gd name="connsiteY6" fmla="*/ 21406 h 45516"/>
              <a:gd name="connsiteX7" fmla="*/ 57270 w 166646"/>
              <a:gd name="connsiteY7" fmla="*/ 10207 h 45516"/>
              <a:gd name="connsiteX8" fmla="*/ 155264 w 166646"/>
              <a:gd name="connsiteY8" fmla="*/ 38715 h 45516"/>
              <a:gd name="connsiteX9" fmla="*/ 154634 w 166646"/>
              <a:gd name="connsiteY9" fmla="*/ 39197 h 45516"/>
              <a:gd name="connsiteX10" fmla="*/ 166631 w 166646"/>
              <a:gd name="connsiteY10" fmla="*/ 40533 h 45516"/>
              <a:gd name="connsiteX0" fmla="*/ 0 w 166631"/>
              <a:gd name="connsiteY0" fmla="*/ 14025 h 42935"/>
              <a:gd name="connsiteX1" fmla="*/ 21126 w 166631"/>
              <a:gd name="connsiteY1" fmla="*/ 4353 h 42935"/>
              <a:gd name="connsiteX2" fmla="*/ 65669 w 166631"/>
              <a:gd name="connsiteY2" fmla="*/ 3335 h 42935"/>
              <a:gd name="connsiteX3" fmla="*/ 81450 w 166631"/>
              <a:gd name="connsiteY3" fmla="*/ 14789 h 42935"/>
              <a:gd name="connsiteX4" fmla="*/ 81704 w 166631"/>
              <a:gd name="connsiteY4" fmla="*/ 33624 h 42935"/>
              <a:gd name="connsiteX5" fmla="*/ 56251 w 166631"/>
              <a:gd name="connsiteY5" fmla="*/ 42023 h 42935"/>
              <a:gd name="connsiteX6" fmla="*/ 48107 w 166631"/>
              <a:gd name="connsiteY6" fmla="*/ 21406 h 42935"/>
              <a:gd name="connsiteX7" fmla="*/ 57270 w 166631"/>
              <a:gd name="connsiteY7" fmla="*/ 10207 h 42935"/>
              <a:gd name="connsiteX8" fmla="*/ 155264 w 166631"/>
              <a:gd name="connsiteY8" fmla="*/ 38715 h 42935"/>
              <a:gd name="connsiteX9" fmla="*/ 154634 w 166631"/>
              <a:gd name="connsiteY9" fmla="*/ 39197 h 42935"/>
              <a:gd name="connsiteX10" fmla="*/ 166631 w 166631"/>
              <a:gd name="connsiteY10" fmla="*/ 40533 h 42935"/>
              <a:gd name="connsiteX0" fmla="*/ 0 w 160905"/>
              <a:gd name="connsiteY0" fmla="*/ 14025 h 42935"/>
              <a:gd name="connsiteX1" fmla="*/ 21126 w 160905"/>
              <a:gd name="connsiteY1" fmla="*/ 4353 h 42935"/>
              <a:gd name="connsiteX2" fmla="*/ 65669 w 160905"/>
              <a:gd name="connsiteY2" fmla="*/ 3335 h 42935"/>
              <a:gd name="connsiteX3" fmla="*/ 81450 w 160905"/>
              <a:gd name="connsiteY3" fmla="*/ 14789 h 42935"/>
              <a:gd name="connsiteX4" fmla="*/ 81704 w 160905"/>
              <a:gd name="connsiteY4" fmla="*/ 33624 h 42935"/>
              <a:gd name="connsiteX5" fmla="*/ 56251 w 160905"/>
              <a:gd name="connsiteY5" fmla="*/ 42023 h 42935"/>
              <a:gd name="connsiteX6" fmla="*/ 48107 w 160905"/>
              <a:gd name="connsiteY6" fmla="*/ 21406 h 42935"/>
              <a:gd name="connsiteX7" fmla="*/ 57270 w 160905"/>
              <a:gd name="connsiteY7" fmla="*/ 10207 h 42935"/>
              <a:gd name="connsiteX8" fmla="*/ 155264 w 160905"/>
              <a:gd name="connsiteY8" fmla="*/ 38715 h 42935"/>
              <a:gd name="connsiteX9" fmla="*/ 154634 w 160905"/>
              <a:gd name="connsiteY9" fmla="*/ 39197 h 42935"/>
              <a:gd name="connsiteX10" fmla="*/ 160245 w 160905"/>
              <a:gd name="connsiteY10" fmla="*/ 39564 h 42935"/>
              <a:gd name="connsiteX0" fmla="*/ 0 w 160905"/>
              <a:gd name="connsiteY0" fmla="*/ 14025 h 42935"/>
              <a:gd name="connsiteX1" fmla="*/ 21126 w 160905"/>
              <a:gd name="connsiteY1" fmla="*/ 4353 h 42935"/>
              <a:gd name="connsiteX2" fmla="*/ 65669 w 160905"/>
              <a:gd name="connsiteY2" fmla="*/ 3335 h 42935"/>
              <a:gd name="connsiteX3" fmla="*/ 81450 w 160905"/>
              <a:gd name="connsiteY3" fmla="*/ 14789 h 42935"/>
              <a:gd name="connsiteX4" fmla="*/ 81704 w 160905"/>
              <a:gd name="connsiteY4" fmla="*/ 33624 h 42935"/>
              <a:gd name="connsiteX5" fmla="*/ 56251 w 160905"/>
              <a:gd name="connsiteY5" fmla="*/ 42023 h 42935"/>
              <a:gd name="connsiteX6" fmla="*/ 48107 w 160905"/>
              <a:gd name="connsiteY6" fmla="*/ 21406 h 42935"/>
              <a:gd name="connsiteX7" fmla="*/ 57270 w 160905"/>
              <a:gd name="connsiteY7" fmla="*/ 10207 h 42935"/>
              <a:gd name="connsiteX8" fmla="*/ 155264 w 160905"/>
              <a:gd name="connsiteY8" fmla="*/ 38715 h 42935"/>
              <a:gd name="connsiteX9" fmla="*/ 154634 w 160905"/>
              <a:gd name="connsiteY9" fmla="*/ 39197 h 42935"/>
              <a:gd name="connsiteX10" fmla="*/ 156596 w 160905"/>
              <a:gd name="connsiteY10" fmla="*/ 39806 h 42935"/>
              <a:gd name="connsiteX0" fmla="*/ 0 w 160905"/>
              <a:gd name="connsiteY0" fmla="*/ 14025 h 40293"/>
              <a:gd name="connsiteX1" fmla="*/ 21126 w 160905"/>
              <a:gd name="connsiteY1" fmla="*/ 4353 h 40293"/>
              <a:gd name="connsiteX2" fmla="*/ 65669 w 160905"/>
              <a:gd name="connsiteY2" fmla="*/ 3335 h 40293"/>
              <a:gd name="connsiteX3" fmla="*/ 81450 w 160905"/>
              <a:gd name="connsiteY3" fmla="*/ 14789 h 40293"/>
              <a:gd name="connsiteX4" fmla="*/ 81704 w 160905"/>
              <a:gd name="connsiteY4" fmla="*/ 33624 h 40293"/>
              <a:gd name="connsiteX5" fmla="*/ 56889 w 160905"/>
              <a:gd name="connsiteY5" fmla="*/ 33241 h 40293"/>
              <a:gd name="connsiteX6" fmla="*/ 48107 w 160905"/>
              <a:gd name="connsiteY6" fmla="*/ 21406 h 40293"/>
              <a:gd name="connsiteX7" fmla="*/ 57270 w 160905"/>
              <a:gd name="connsiteY7" fmla="*/ 10207 h 40293"/>
              <a:gd name="connsiteX8" fmla="*/ 155264 w 160905"/>
              <a:gd name="connsiteY8" fmla="*/ 38715 h 40293"/>
              <a:gd name="connsiteX9" fmla="*/ 154634 w 160905"/>
              <a:gd name="connsiteY9" fmla="*/ 39197 h 40293"/>
              <a:gd name="connsiteX10" fmla="*/ 156596 w 160905"/>
              <a:gd name="connsiteY10" fmla="*/ 39806 h 40293"/>
              <a:gd name="connsiteX0" fmla="*/ 0 w 160905"/>
              <a:gd name="connsiteY0" fmla="*/ 14025 h 40293"/>
              <a:gd name="connsiteX1" fmla="*/ 21126 w 160905"/>
              <a:gd name="connsiteY1" fmla="*/ 4353 h 40293"/>
              <a:gd name="connsiteX2" fmla="*/ 65669 w 160905"/>
              <a:gd name="connsiteY2" fmla="*/ 3335 h 40293"/>
              <a:gd name="connsiteX3" fmla="*/ 81450 w 160905"/>
              <a:gd name="connsiteY3" fmla="*/ 14789 h 40293"/>
              <a:gd name="connsiteX4" fmla="*/ 78512 w 160905"/>
              <a:gd name="connsiteY4" fmla="*/ 28684 h 40293"/>
              <a:gd name="connsiteX5" fmla="*/ 56889 w 160905"/>
              <a:gd name="connsiteY5" fmla="*/ 33241 h 40293"/>
              <a:gd name="connsiteX6" fmla="*/ 48107 w 160905"/>
              <a:gd name="connsiteY6" fmla="*/ 21406 h 40293"/>
              <a:gd name="connsiteX7" fmla="*/ 57270 w 160905"/>
              <a:gd name="connsiteY7" fmla="*/ 10207 h 40293"/>
              <a:gd name="connsiteX8" fmla="*/ 155264 w 160905"/>
              <a:gd name="connsiteY8" fmla="*/ 38715 h 40293"/>
              <a:gd name="connsiteX9" fmla="*/ 154634 w 160905"/>
              <a:gd name="connsiteY9" fmla="*/ 39197 h 40293"/>
              <a:gd name="connsiteX10" fmla="*/ 156596 w 160905"/>
              <a:gd name="connsiteY10" fmla="*/ 39806 h 40293"/>
              <a:gd name="connsiteX0" fmla="*/ 0 w 160905"/>
              <a:gd name="connsiteY0" fmla="*/ 14025 h 40293"/>
              <a:gd name="connsiteX1" fmla="*/ 21126 w 160905"/>
              <a:gd name="connsiteY1" fmla="*/ 4353 h 40293"/>
              <a:gd name="connsiteX2" fmla="*/ 65669 w 160905"/>
              <a:gd name="connsiteY2" fmla="*/ 3335 h 40293"/>
              <a:gd name="connsiteX3" fmla="*/ 81450 w 160905"/>
              <a:gd name="connsiteY3" fmla="*/ 14789 h 40293"/>
              <a:gd name="connsiteX4" fmla="*/ 78512 w 160905"/>
              <a:gd name="connsiteY4" fmla="*/ 28684 h 40293"/>
              <a:gd name="connsiteX5" fmla="*/ 58804 w 160905"/>
              <a:gd name="connsiteY5" fmla="*/ 31594 h 40293"/>
              <a:gd name="connsiteX6" fmla="*/ 48107 w 160905"/>
              <a:gd name="connsiteY6" fmla="*/ 21406 h 40293"/>
              <a:gd name="connsiteX7" fmla="*/ 57270 w 160905"/>
              <a:gd name="connsiteY7" fmla="*/ 10207 h 40293"/>
              <a:gd name="connsiteX8" fmla="*/ 155264 w 160905"/>
              <a:gd name="connsiteY8" fmla="*/ 38715 h 40293"/>
              <a:gd name="connsiteX9" fmla="*/ 154634 w 160905"/>
              <a:gd name="connsiteY9" fmla="*/ 39197 h 40293"/>
              <a:gd name="connsiteX10" fmla="*/ 156596 w 160905"/>
              <a:gd name="connsiteY10" fmla="*/ 39806 h 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905" h="40293" extrusionOk="0">
                <a:moveTo>
                  <a:pt x="0" y="14025"/>
                </a:moveTo>
                <a:cubicBezTo>
                  <a:pt x="5476" y="8549"/>
                  <a:pt x="13935" y="7230"/>
                  <a:pt x="21126" y="4353"/>
                </a:cubicBezTo>
                <a:cubicBezTo>
                  <a:pt x="34915" y="-1164"/>
                  <a:pt x="51579" y="-1360"/>
                  <a:pt x="65669" y="3335"/>
                </a:cubicBezTo>
                <a:cubicBezTo>
                  <a:pt x="71835" y="5390"/>
                  <a:pt x="79310" y="10564"/>
                  <a:pt x="81450" y="14789"/>
                </a:cubicBezTo>
                <a:cubicBezTo>
                  <a:pt x="83590" y="19014"/>
                  <a:pt x="82286" y="25883"/>
                  <a:pt x="78512" y="28684"/>
                </a:cubicBezTo>
                <a:cubicBezTo>
                  <a:pt x="74738" y="31485"/>
                  <a:pt x="63871" y="32807"/>
                  <a:pt x="58804" y="31594"/>
                </a:cubicBezTo>
                <a:cubicBezTo>
                  <a:pt x="53737" y="30381"/>
                  <a:pt x="48363" y="24970"/>
                  <a:pt x="48107" y="21406"/>
                </a:cubicBezTo>
                <a:cubicBezTo>
                  <a:pt x="47851" y="17842"/>
                  <a:pt x="53054" y="12550"/>
                  <a:pt x="57270" y="10207"/>
                </a:cubicBezTo>
                <a:cubicBezTo>
                  <a:pt x="87007" y="-6316"/>
                  <a:pt x="139037" y="33883"/>
                  <a:pt x="155264" y="38715"/>
                </a:cubicBezTo>
                <a:cubicBezTo>
                  <a:pt x="171491" y="43547"/>
                  <a:pt x="146743" y="35379"/>
                  <a:pt x="154634" y="39197"/>
                </a:cubicBezTo>
                <a:cubicBezTo>
                  <a:pt x="167574" y="35573"/>
                  <a:pt x="146561" y="40401"/>
                  <a:pt x="156596" y="39806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" name="Google Shape;600;p43"/>
          <p:cNvGrpSpPr/>
          <p:nvPr/>
        </p:nvGrpSpPr>
        <p:grpSpPr>
          <a:xfrm>
            <a:off x="299276" y="3207297"/>
            <a:ext cx="609040" cy="469418"/>
            <a:chOff x="6618700" y="1635475"/>
            <a:chExt cx="456675" cy="432325"/>
          </a:xfrm>
        </p:grpSpPr>
        <p:sp>
          <p:nvSpPr>
            <p:cNvPr id="19" name="Google Shape;601;p43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2;p43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3;p43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4;p43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5;p43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630;p43"/>
          <p:cNvGrpSpPr/>
          <p:nvPr/>
        </p:nvGrpSpPr>
        <p:grpSpPr>
          <a:xfrm>
            <a:off x="4534607" y="3845948"/>
            <a:ext cx="467054" cy="1009800"/>
            <a:chOff x="3384375" y="2267500"/>
            <a:chExt cx="203375" cy="507825"/>
          </a:xfrm>
        </p:grpSpPr>
        <p:sp>
          <p:nvSpPr>
            <p:cNvPr id="25" name="Google Shape;631;p43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2;p43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633;p43"/>
          <p:cNvGrpSpPr/>
          <p:nvPr/>
        </p:nvGrpSpPr>
        <p:grpSpPr>
          <a:xfrm>
            <a:off x="5046069" y="4140223"/>
            <a:ext cx="383172" cy="705787"/>
            <a:chOff x="4747025" y="2332025"/>
            <a:chExt cx="166850" cy="378750"/>
          </a:xfrm>
        </p:grpSpPr>
        <p:sp>
          <p:nvSpPr>
            <p:cNvPr id="28" name="Google Shape;634;p43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35;p43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636;p43"/>
          <p:cNvGrpSpPr/>
          <p:nvPr/>
        </p:nvGrpSpPr>
        <p:grpSpPr>
          <a:xfrm>
            <a:off x="5478982" y="3894562"/>
            <a:ext cx="397123" cy="937229"/>
            <a:chOff x="4071800" y="2269925"/>
            <a:chExt cx="172925" cy="502950"/>
          </a:xfrm>
        </p:grpSpPr>
        <p:sp>
          <p:nvSpPr>
            <p:cNvPr id="31" name="Google Shape;637;p43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38;p43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552;p43"/>
          <p:cNvGrpSpPr/>
          <p:nvPr/>
        </p:nvGrpSpPr>
        <p:grpSpPr>
          <a:xfrm>
            <a:off x="5857928" y="3207297"/>
            <a:ext cx="674083" cy="598396"/>
            <a:chOff x="5916675" y="927975"/>
            <a:chExt cx="516350" cy="502950"/>
          </a:xfrm>
        </p:grpSpPr>
        <p:sp>
          <p:nvSpPr>
            <p:cNvPr id="34" name="Google Shape;553;p43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4;p43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728;p43"/>
          <p:cNvSpPr/>
          <p:nvPr/>
        </p:nvSpPr>
        <p:spPr>
          <a:xfrm>
            <a:off x="4935570" y="3404751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728;p43"/>
          <p:cNvSpPr/>
          <p:nvPr/>
        </p:nvSpPr>
        <p:spPr>
          <a:xfrm>
            <a:off x="4208596" y="3378870"/>
            <a:ext cx="621443" cy="369446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966" t="13987" r="16733" b="7631"/>
          <a:stretch/>
        </p:blipFill>
        <p:spPr>
          <a:xfrm>
            <a:off x="3736103" y="414388"/>
            <a:ext cx="2088523" cy="16347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62" y="2002349"/>
            <a:ext cx="437366" cy="437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59" t="4717" r="23442" b="6066"/>
          <a:stretch/>
        </p:blipFill>
        <p:spPr>
          <a:xfrm>
            <a:off x="6136559" y="321732"/>
            <a:ext cx="2391249" cy="1640868"/>
          </a:xfrm>
          <a:prstGeom prst="rect">
            <a:avLst/>
          </a:prstGeom>
        </p:spPr>
      </p:pic>
      <p:sp>
        <p:nvSpPr>
          <p:cNvPr id="38" name="Google Shape;162;p23"/>
          <p:cNvSpPr txBox="1">
            <a:spLocks/>
          </p:cNvSpPr>
          <p:nvPr/>
        </p:nvSpPr>
        <p:spPr>
          <a:xfrm>
            <a:off x="6136559" y="2033771"/>
            <a:ext cx="2897271" cy="93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</a:rPr>
              <a:t>Сайт Муниципального образования ГО Красноуфимск </a:t>
            </a:r>
            <a:r>
              <a:rPr lang="en-US" sz="2000" b="1" dirty="0">
                <a:solidFill>
                  <a:srgbClr val="FFFFFF"/>
                </a:solidFill>
              </a:rPr>
              <a:t>go-kruf.midural.ru</a:t>
            </a:r>
            <a:r>
              <a:rPr lang="ru-RU" sz="2000" b="1" dirty="0">
                <a:solidFill>
                  <a:srgbClr val="FFFFFF"/>
                </a:solidFill>
              </a:rPr>
              <a:t>/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94" b="59276"/>
          <a:stretch/>
        </p:blipFill>
        <p:spPr>
          <a:xfrm>
            <a:off x="6178981" y="3048066"/>
            <a:ext cx="2397546" cy="1620093"/>
          </a:xfrm>
          <a:prstGeom prst="rect">
            <a:avLst/>
          </a:prstGeom>
        </p:spPr>
      </p:pic>
      <p:sp>
        <p:nvSpPr>
          <p:cNvPr id="39" name="Google Shape;162;p23"/>
          <p:cNvSpPr txBox="1">
            <a:spLocks/>
          </p:cNvSpPr>
          <p:nvPr/>
        </p:nvSpPr>
        <p:spPr>
          <a:xfrm>
            <a:off x="6068248" y="4623271"/>
            <a:ext cx="2897271" cy="298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FFFFFF"/>
                </a:solidFill>
              </a:rPr>
              <a:t>Сетевой город. Образование</a:t>
            </a:r>
            <a:endParaRPr lang="ru-RU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86323"/>
      </p:ext>
    </p:extLst>
  </p:cSld>
  <p:clrMapOvr>
    <a:masterClrMapping/>
  </p:clrMapOvr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508</Words>
  <Application>Microsoft Office PowerPoint</Application>
  <PresentationFormat>Экран (16:9)</PresentationFormat>
  <Paragraphs>75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Nunito Sans</vt:lpstr>
      <vt:lpstr>Times New Roman</vt:lpstr>
      <vt:lpstr>Ulysses template</vt:lpstr>
      <vt:lpstr>Система получения и активации сертификатов дополнительного образования  в ГО Красноуфимск</vt:lpstr>
      <vt:lpstr>Основная идея системы ПФДО</vt:lpstr>
      <vt:lpstr>Что необходимо сделать родителям? </vt:lpstr>
      <vt:lpstr>Что необходимо сделать родителям? </vt:lpstr>
      <vt:lpstr>Что необходимо сделать родителям? </vt:lpstr>
      <vt:lpstr>Что необходимо сделать родителям? </vt:lpstr>
      <vt:lpstr>Следите за информацией!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Примерный план информирования родителей о системе ПФДО</dc:title>
  <dc:creator>Galina314</dc:creator>
  <cp:lastModifiedBy>user</cp:lastModifiedBy>
  <cp:revision>52</cp:revision>
  <cp:lastPrinted>2019-05-14T10:47:32Z</cp:lastPrinted>
  <dcterms:modified xsi:type="dcterms:W3CDTF">2020-11-24T04:42:06Z</dcterms:modified>
</cp:coreProperties>
</file>