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4" r:id="rId1"/>
  </p:sldMasterIdLst>
  <p:notesMasterIdLst>
    <p:notesMasterId r:id="rId18"/>
  </p:notesMasterIdLst>
  <p:sldIdLst>
    <p:sldId id="299" r:id="rId2"/>
    <p:sldId id="256" r:id="rId3"/>
    <p:sldId id="258" r:id="rId4"/>
    <p:sldId id="295" r:id="rId5"/>
    <p:sldId id="259" r:id="rId6"/>
    <p:sldId id="262" r:id="rId7"/>
    <p:sldId id="269" r:id="rId8"/>
    <p:sldId id="264" r:id="rId9"/>
    <p:sldId id="292" r:id="rId10"/>
    <p:sldId id="291" r:id="rId11"/>
    <p:sldId id="293" r:id="rId12"/>
    <p:sldId id="297" r:id="rId13"/>
    <p:sldId id="294" r:id="rId14"/>
    <p:sldId id="296" r:id="rId15"/>
    <p:sldId id="298" r:id="rId16"/>
    <p:sldId id="300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4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C9D69-03C3-4220-B473-D738C7CBD6B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99CB4-250F-4FAB-AEA5-738DA3FB1C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99CB4-250F-4FAB-AEA5-738DA3FB1CE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654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28034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5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91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022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972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535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81674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3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52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87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7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62498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300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2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6" y="76200"/>
            <a:ext cx="3269673" cy="2819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7" y="2438400"/>
            <a:ext cx="3488267" cy="19621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67200" y="1066800"/>
            <a:ext cx="39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хотите узнать что-то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78745" y="3200400"/>
            <a:ext cx="457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полны энергии, готовы активно работать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67200" y="5377934"/>
            <a:ext cx="4747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спокойны, вам всё равно, что будет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происходить сегодня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6" y="4648200"/>
            <a:ext cx="3220461" cy="198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51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381000"/>
            <a:ext cx="7162800" cy="1397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Станции</a:t>
            </a:r>
            <a:r>
              <a:rPr lang="ru-RU" sz="2400" spc="-5" dirty="0">
                <a:solidFill>
                  <a:srgbClr val="C000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образовательного терренкура на территории </a:t>
            </a:r>
          </a:p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МАДОУ детский сад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0" y="1981200"/>
            <a:ext cx="6172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«Экологическая тропа»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 7 остановок: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Хвойный лес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Сиреневая аллея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Озеро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травы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Цветочная клумба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Рябиновая аллея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381000"/>
            <a:ext cx="7162800" cy="1397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Станции</a:t>
            </a:r>
            <a:r>
              <a:rPr lang="ru-RU" sz="2400" spc="-5" dirty="0">
                <a:solidFill>
                  <a:srgbClr val="C000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образовательного терренкура на территории </a:t>
            </a:r>
          </a:p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МАДОУ детский сад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14500" y="1905000"/>
            <a:ext cx="61722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«Игры на асфальте».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«Спортивная».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«Дорожка здоровья».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«Дорожная азбука».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«Птичий городок».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«Экспериментальная».</a:t>
            </a:r>
          </a:p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«Музыкальная полянка».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55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381000"/>
            <a:ext cx="7162800" cy="1397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Станции</a:t>
            </a:r>
            <a:r>
              <a:rPr lang="ru-RU" sz="2400" spc="-5" dirty="0">
                <a:solidFill>
                  <a:srgbClr val="C00000"/>
                </a:solidFill>
                <a:latin typeface="Calibri"/>
                <a:ea typeface="+mj-ea"/>
                <a:cs typeface="Calibri"/>
              </a:rPr>
              <a:t> </a:t>
            </a: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образовательного терренкура на территории </a:t>
            </a:r>
          </a:p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>
                <a:solidFill>
                  <a:srgbClr val="C00000"/>
                </a:solidFill>
                <a:latin typeface="Calibri"/>
                <a:cs typeface="Calibri"/>
              </a:rPr>
              <a:t>МАДОУ детский сад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14500" y="1615392"/>
            <a:ext cx="6172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 «Музыкальная полянка».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2286000"/>
            <a:ext cx="60579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62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381000"/>
            <a:ext cx="7162800" cy="966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Программа работы на станции</a:t>
            </a:r>
          </a:p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«Хвойный лес»</a:t>
            </a:r>
            <a:endParaRPr lang="ru-RU" sz="2800" b="1" spc="-35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47800"/>
            <a:ext cx="47244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5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219200" y="3810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2800" b="1" spc="-35" dirty="0" smtClean="0">
                <a:solidFill>
                  <a:srgbClr val="C00000"/>
                </a:solidFill>
                <a:latin typeface="Calibri"/>
                <a:cs typeface="Calibri"/>
              </a:rPr>
              <a:t>Муниципальный ресурсный центр</a:t>
            </a:r>
            <a:endParaRPr lang="ru-RU" sz="2800" b="1" spc="-35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79" y="878820"/>
            <a:ext cx="4059776" cy="571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38255" y="1524000"/>
            <a:ext cx="4405745" cy="3824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"/>
              </a:spcBef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 территории для прогулок на свежем воздухе</a:t>
            </a:r>
          </a:p>
          <a:p>
            <a:pPr algn="ctr">
              <a:spcBef>
                <a:spcPts val="100"/>
              </a:spcBef>
              <a:tabLst>
                <a:tab pos="355600" algn="l"/>
              </a:tabLst>
            </a:pP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дошкольной 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как средство воспитания, </a:t>
            </a:r>
          </a:p>
          <a:p>
            <a:pPr algn="ctr">
              <a:spcBef>
                <a:spcPts val="100"/>
              </a:spcBef>
              <a:tabLst>
                <a:tab pos="355600" algn="l"/>
              </a:tabLst>
            </a:pP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всестороннего развития детей дошкольного возраста в соответствии 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algn="ctr">
              <a:spcBef>
                <a:spcPts val="100"/>
              </a:spcBef>
              <a:tabLst>
                <a:tab pos="355600" algn="l"/>
              </a:tabLst>
            </a:pP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ДО, ФОП ДО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5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000"/>
            <a:ext cx="8036864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r="29166" b="5556"/>
          <a:stretch/>
        </p:blipFill>
        <p:spPr>
          <a:xfrm>
            <a:off x="2891343" y="965775"/>
            <a:ext cx="3742314" cy="3911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381000"/>
            <a:ext cx="46482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2700" marR="5080" algn="ctr" defTabSz="685800">
              <a:spcBef>
                <a:spcPts val="100"/>
              </a:spcBef>
              <a:tabLst>
                <a:tab pos="4919345" algn="l"/>
              </a:tabLst>
            </a:pPr>
            <a:r>
              <a:rPr lang="ru-RU" sz="3200" b="1" spc="-35" dirty="0">
                <a:solidFill>
                  <a:srgbClr val="C00000"/>
                </a:solidFill>
                <a:latin typeface="Calibri"/>
                <a:cs typeface="Calibri"/>
              </a:rPr>
              <a:t>СПАСИБО ЗА ВНИМАНИЕ!</a:t>
            </a:r>
            <a:endParaRPr lang="ru-RU" sz="3200" b="1" spc="-35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1363" y="5009146"/>
            <a:ext cx="3341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https://6kruf.tvoysadik.ru/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1343" y="5556991"/>
            <a:ext cx="3914213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r>
              <a:rPr lang="en-US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https://vk.com/club108284224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08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152400"/>
            <a:ext cx="662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«Детский сад общеразвивающего вида № 6 с приоритетным осуществлением деятельности по физическому направлению развития воспитанников»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19300" y="2667000"/>
            <a:ext cx="548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-30" dirty="0" smtClean="0">
                <a:solidFill>
                  <a:srgbClr val="001F5F"/>
                </a:solidFill>
                <a:latin typeface="Calibri"/>
                <a:cs typeface="Calibri"/>
              </a:rPr>
              <a:t>«Новый метод организации прогулок на территории ДОУ»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962400" y="6488668"/>
            <a:ext cx="2209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Красноуфимск, 2024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8479" y="231509"/>
            <a:ext cx="447332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9730" algn="ctr" defTabSz="914400">
              <a:lnSpc>
                <a:spcPct val="100000"/>
              </a:lnSpc>
              <a:spcBef>
                <a:spcPts val="930"/>
              </a:spcBef>
            </a:pPr>
            <a:r>
              <a:rPr lang="ru-RU"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Согласно </a:t>
            </a:r>
            <a:r>
              <a:rPr lang="ru-RU"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требованиям ФГОС ДО</a:t>
            </a:r>
            <a:endParaRPr sz="3200" b="1" spc="-35" dirty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1000" y="1676400"/>
            <a:ext cx="8534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7020" algn="just"/>
            <a:r>
              <a:rPr lang="ru-RU" dirty="0">
                <a:solidFill>
                  <a:srgbClr val="001F5F"/>
                </a:solidFill>
                <a:latin typeface="Calibri"/>
                <a:cs typeface="Calibri"/>
              </a:rPr>
              <a:t>	Развивающая предметно-пространственная среда должна обеспечивать максимальную реализацию образовательного потенциала пространства Организации, группы, а также территории, прилегающей к Организации или находящейся на небольшом удалении, приспособленной для реализации Программы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учета особенностей и коррекции недостатков их развития.</a:t>
            </a:r>
          </a:p>
          <a:p>
            <a:pPr marL="287020" algn="just"/>
            <a:r>
              <a:rPr lang="ru-RU" dirty="0">
                <a:solidFill>
                  <a:srgbClr val="001F5F"/>
                </a:solidFill>
                <a:latin typeface="Calibri"/>
                <a:cs typeface="Calibri"/>
              </a:rPr>
              <a:t>	Развивающая предметно-пространственная среда должна обеспечивать</a:t>
            </a:r>
          </a:p>
          <a:p>
            <a:pPr marL="287020" algn="just"/>
            <a:r>
              <a:rPr lang="ru-RU" dirty="0">
                <a:solidFill>
                  <a:srgbClr val="001F5F"/>
                </a:solidFill>
                <a:latin typeface="Calibri"/>
                <a:cs typeface="Calibri"/>
              </a:rPr>
              <a:t>возможность общения и совместной деятельности детей (в том числе детей разного</a:t>
            </a:r>
          </a:p>
          <a:p>
            <a:pPr marL="287020" algn="just"/>
            <a:r>
              <a:rPr lang="ru-RU" dirty="0">
                <a:solidFill>
                  <a:srgbClr val="001F5F"/>
                </a:solidFill>
                <a:latin typeface="Calibri"/>
                <a:cs typeface="Calibri"/>
              </a:rPr>
              <a:t>возраста) и взрослых, двигательной активности детей, а также возможности для</a:t>
            </a:r>
          </a:p>
          <a:p>
            <a:pPr marL="287020" algn="just"/>
            <a:r>
              <a:rPr lang="ru-RU" dirty="0">
                <a:solidFill>
                  <a:srgbClr val="001F5F"/>
                </a:solidFill>
                <a:latin typeface="Calibri"/>
                <a:cs typeface="Calibri"/>
              </a:rPr>
              <a:t>уединения.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08479" y="231509"/>
            <a:ext cx="447332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9730" algn="ctr" defTabSz="914400">
              <a:lnSpc>
                <a:spcPct val="100000"/>
              </a:lnSpc>
              <a:spcBef>
                <a:spcPts val="930"/>
              </a:spcBef>
            </a:pPr>
            <a:r>
              <a:rPr lang="ru-RU"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К</a:t>
            </a:r>
            <a:r>
              <a:rPr lang="ru-RU"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россворд</a:t>
            </a:r>
            <a:endParaRPr sz="3200" b="1" spc="-35" dirty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565532"/>
              </p:ext>
            </p:extLst>
          </p:nvPr>
        </p:nvGraphicFramePr>
        <p:xfrm>
          <a:off x="990606" y="914402"/>
          <a:ext cx="7924788" cy="5410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195492540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98776332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25892951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1348300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96830415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865186641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47690601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7147645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1493236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3829138469"/>
                    </a:ext>
                  </a:extLst>
                </a:gridCol>
                <a:gridCol w="423332">
                  <a:extLst>
                    <a:ext uri="{9D8B030D-6E8A-4147-A177-3AD203B41FA5}">
                      <a16:colId xmlns:a16="http://schemas.microsoft.com/office/drawing/2014/main" val="366712099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20139193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28667216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6351915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53633621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15235513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99541144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32711624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380219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29679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389915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622027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06816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218001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479806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587796"/>
                  </a:ext>
                </a:extLst>
              </a:tr>
              <a:tr h="601133"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960816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124237"/>
              </p:ext>
            </p:extLst>
          </p:nvPr>
        </p:nvGraphicFramePr>
        <p:xfrm>
          <a:off x="3200400" y="914402"/>
          <a:ext cx="2201330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173243832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14209817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51308479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58998391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057593485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574870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352188"/>
              </p:ext>
            </p:extLst>
          </p:nvPr>
        </p:nvGraphicFramePr>
        <p:xfrm>
          <a:off x="990606" y="1515535"/>
          <a:ext cx="7044256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224933675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18634229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45132269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123209241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88550681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11359611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97079669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887451411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2498870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5919141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88928224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89266129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5180038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09225358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760746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068498828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Ю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Б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З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С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Ь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53987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98171"/>
              </p:ext>
            </p:extLst>
          </p:nvPr>
        </p:nvGraphicFramePr>
        <p:xfrm>
          <a:off x="2308479" y="2116668"/>
          <a:ext cx="4842926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35688761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7177950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43779168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29234931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35832413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18004198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39836216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73378570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2956043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95749932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86750454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Э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С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П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М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98876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877602"/>
              </p:ext>
            </p:extLst>
          </p:nvPr>
        </p:nvGraphicFramePr>
        <p:xfrm>
          <a:off x="2750208" y="2714171"/>
          <a:ext cx="5283192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54743963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90284373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7412543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8646454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0367352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5965696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53628031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69618357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67692609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39982301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83285382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716720215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З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Д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952398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386087"/>
              </p:ext>
            </p:extLst>
          </p:nvPr>
        </p:nvGraphicFramePr>
        <p:xfrm>
          <a:off x="1432542" y="3311674"/>
          <a:ext cx="4842926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398701879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57812890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268958224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57537461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06406403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88308980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54373629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0912679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20700155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69863084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296247069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П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Ю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Ч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678136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530097"/>
              </p:ext>
            </p:extLst>
          </p:nvPr>
        </p:nvGraphicFramePr>
        <p:xfrm>
          <a:off x="2739322" y="3920067"/>
          <a:ext cx="3962394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2146816813"/>
                    </a:ext>
                  </a:extLst>
                </a:gridCol>
                <a:gridCol w="554212">
                  <a:extLst>
                    <a:ext uri="{9D8B030D-6E8A-4147-A177-3AD203B41FA5}">
                      <a16:colId xmlns:a16="http://schemas.microsoft.com/office/drawing/2014/main" val="4243168719"/>
                    </a:ext>
                  </a:extLst>
                </a:gridCol>
                <a:gridCol w="326320">
                  <a:extLst>
                    <a:ext uri="{9D8B030D-6E8A-4147-A177-3AD203B41FA5}">
                      <a16:colId xmlns:a16="http://schemas.microsoft.com/office/drawing/2014/main" val="126944378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1456662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9199584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43505626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63072630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15256543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427486161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С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Н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7980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93213"/>
              </p:ext>
            </p:extLst>
          </p:nvPr>
        </p:nvGraphicFramePr>
        <p:xfrm>
          <a:off x="1879602" y="4536918"/>
          <a:ext cx="3522128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417653138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89694521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47010608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21975054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87258891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781541073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68570604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42031995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П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О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Г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У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Л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К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49425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099119"/>
              </p:ext>
            </p:extLst>
          </p:nvPr>
        </p:nvGraphicFramePr>
        <p:xfrm>
          <a:off x="4072468" y="5128377"/>
          <a:ext cx="4842926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344378653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2644661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67067464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150844949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32946440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19281897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97067997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00348204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40606022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294932420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857399142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П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У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Ш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С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В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И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Е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443691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795229"/>
              </p:ext>
            </p:extLst>
          </p:nvPr>
        </p:nvGraphicFramePr>
        <p:xfrm>
          <a:off x="3630740" y="5719836"/>
          <a:ext cx="3081862" cy="6011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0266">
                  <a:extLst>
                    <a:ext uri="{9D8B030D-6E8A-4147-A177-3AD203B41FA5}">
                      <a16:colId xmlns:a16="http://schemas.microsoft.com/office/drawing/2014/main" val="183316512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400767925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27928278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1182186422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129328145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47600021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238302499"/>
                    </a:ext>
                  </a:extLst>
                </a:gridCol>
              </a:tblGrid>
              <a:tr h="60113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М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А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Ш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Р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У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Т</a:t>
                      </a:r>
                      <a:endParaRPr lang="ru-RU" sz="16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8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698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425607"/>
            <a:ext cx="8305799" cy="611706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840"/>
              </a:spcBef>
              <a:buClr>
                <a:srgbClr val="0AD0D9"/>
              </a:buClr>
              <a:buSzPct val="95312"/>
              <a:tabLst>
                <a:tab pos="287655" algn="l"/>
              </a:tabLst>
            </a:pPr>
            <a:r>
              <a:rPr sz="3200" b="1" spc="-30" dirty="0" err="1" smtClean="0">
                <a:solidFill>
                  <a:srgbClr val="001F5F"/>
                </a:solidFill>
                <a:latin typeface="Calibri"/>
                <a:cs typeface="Calibri"/>
              </a:rPr>
              <a:t>Терренкур</a:t>
            </a:r>
            <a:r>
              <a:rPr sz="3200" b="1" spc="-3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endParaRPr lang="ru-RU" sz="3200" b="1" spc="-30" dirty="0" smtClean="0">
              <a:solidFill>
                <a:srgbClr val="001F5F"/>
              </a:solidFill>
              <a:latin typeface="Calibri"/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6800" y="1066800"/>
            <a:ext cx="777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080" algn="just" defTabSz="685800">
              <a:spcBef>
                <a:spcPts val="100"/>
              </a:spcBef>
              <a:spcAft>
                <a:spcPts val="200"/>
              </a:spcAft>
            </a:pP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(фр. </a:t>
            </a:r>
            <a:r>
              <a:rPr lang="ru-RU" sz="2400" spc="-5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terrain</a:t>
            </a: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местность, </a:t>
            </a:r>
            <a:r>
              <a:rPr lang="ru-RU" sz="2400" spc="-5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</a:t>
            </a: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лечение) - метод лечебной </a:t>
            </a:r>
            <a:r>
              <a:rPr lang="ru-RU" sz="2400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физкультуры, заключающийся в </a:t>
            </a: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дозированной ходьбе по специально проложенным и оборудованным маршрутам на пересеченной местности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3000" y="3124200"/>
            <a:ext cx="7696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-30" dirty="0">
                <a:solidFill>
                  <a:srgbClr val="001F5F"/>
                </a:solidFill>
                <a:latin typeface="Calibri"/>
                <a:cs typeface="Calibri"/>
              </a:rPr>
              <a:t>Образовательный</a:t>
            </a:r>
            <a:r>
              <a:rPr lang="ru-RU" sz="2800" b="1" spc="-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3200" b="1" spc="-30" dirty="0">
                <a:solidFill>
                  <a:srgbClr val="001F5F"/>
                </a:solidFill>
                <a:latin typeface="Calibri"/>
                <a:cs typeface="Calibri"/>
              </a:rPr>
              <a:t>терренкур</a:t>
            </a:r>
            <a:r>
              <a:rPr lang="ru-RU" sz="2800" b="1" spc="-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</a:p>
          <a:p>
            <a:pPr algn="just"/>
            <a:r>
              <a:rPr lang="ru-RU" sz="2400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специально разработанный маршрут </a:t>
            </a:r>
            <a:r>
              <a:rPr lang="ru-RU" sz="2400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по территории  дошкольного образовательного учреждения или за его  пределами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52400"/>
            <a:ext cx="7961631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Цель и </a:t>
            </a:r>
            <a:r>
              <a:rPr lang="ru-RU"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з</a:t>
            </a:r>
            <a:r>
              <a:rPr sz="3200" b="1" spc="-35" dirty="0" err="1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адачи</a:t>
            </a:r>
            <a:r>
              <a:rPr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 </a:t>
            </a:r>
            <a:r>
              <a:rPr sz="3200" b="1" spc="-35" dirty="0" err="1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образовательного</a:t>
            </a:r>
            <a:r>
              <a:rPr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 </a:t>
            </a:r>
            <a:r>
              <a:rPr sz="3200" b="1" spc="-35" dirty="0" err="1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терренкура</a:t>
            </a:r>
            <a:r>
              <a:rPr lang="ru-RU"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/>
            </a:r>
            <a:br>
              <a:rPr lang="ru-RU" sz="3200" b="1" spc="-35" dirty="0" smtClean="0">
                <a:solidFill>
                  <a:srgbClr val="C00000"/>
                </a:solidFill>
                <a:latin typeface="Calibri"/>
                <a:ea typeface="+mn-ea"/>
                <a:cs typeface="Calibri"/>
              </a:rPr>
            </a:br>
            <a:endParaRPr sz="3200" b="1" spc="-35" dirty="0">
              <a:solidFill>
                <a:srgbClr val="C00000"/>
              </a:solidFill>
              <a:latin typeface="Calibri"/>
              <a:ea typeface="+mn-ea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345" y="2133600"/>
            <a:ext cx="7961631" cy="30623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ct val="100000"/>
              </a:lnSpc>
              <a:tabLst>
                <a:tab pos="172720" algn="l"/>
              </a:tabLst>
            </a:pPr>
            <a:r>
              <a:rPr lang="ru-RU" sz="2000" b="1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indent="-342900" algn="just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172720" algn="l"/>
              </a:tabLst>
            </a:pPr>
            <a:r>
              <a:rPr sz="2000" spc="-5" dirty="0" err="1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</a:t>
            </a:r>
            <a:r>
              <a:rPr sz="2000" spc="43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2000" spc="-3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</a:t>
            </a:r>
            <a:r>
              <a:rPr sz="2000" spc="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видах</a:t>
            </a:r>
            <a:r>
              <a:rPr sz="2000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движений;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172720" algn="l"/>
              </a:tabLst>
            </a:pPr>
            <a:r>
              <a:rPr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</a:t>
            </a:r>
            <a:r>
              <a:rPr sz="2000" spc="-4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2000" spc="-3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0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здоровому</a:t>
            </a:r>
            <a:r>
              <a:rPr sz="2000" spc="-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образу</a:t>
            </a:r>
            <a:r>
              <a:rPr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5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sz="2000" spc="-5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spc="-5" dirty="0" smtClean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172720" algn="l"/>
              </a:tabLst>
            </a:pPr>
            <a:r>
              <a:rPr lang="ru-RU"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выносливость, ловкость</a:t>
            </a:r>
            <a:r>
              <a:rPr lang="ru-RU" sz="200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координацию движений, навыки  </a:t>
            </a:r>
            <a:r>
              <a:rPr lang="ru-RU"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самоорганизации;</a:t>
            </a:r>
          </a:p>
          <a:p>
            <a:pPr indent="-342900" algn="just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172720" algn="l"/>
              </a:tabLst>
            </a:pPr>
            <a:r>
              <a:rPr lang="ru-RU" sz="200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побуждать </a:t>
            </a:r>
            <a:r>
              <a:rPr lang="ru-RU"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к проявлению инициативности и самостоятельности  в различных видах </a:t>
            </a:r>
            <a:r>
              <a:rPr lang="ru-RU" sz="200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42900" algn="just">
              <a:lnSpc>
                <a:spcPct val="100000"/>
              </a:lnSpc>
              <a:buFont typeface="Wingdings" panose="05000000000000000000" pitchFamily="2" charset="2"/>
              <a:buChar char="ü"/>
              <a:tabLst>
                <a:tab pos="172720" algn="l"/>
              </a:tabLst>
            </a:pPr>
            <a:r>
              <a:rPr lang="ru-RU" sz="2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наблюдательность, любознательность, познавательную активность </a:t>
            </a:r>
            <a:r>
              <a:rPr lang="ru-RU" sz="200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воспитанников.</a:t>
            </a:r>
            <a:endParaRPr lang="ru-RU" sz="200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algn="just">
              <a:lnSpc>
                <a:spcPct val="100000"/>
              </a:lnSpc>
              <a:spcBef>
                <a:spcPts val="605"/>
              </a:spcBef>
              <a:tabLst>
                <a:tab pos="172720" algn="l"/>
              </a:tabLst>
            </a:pPr>
            <a:endParaRPr lang="ru-RU" sz="140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7473" y="838200"/>
            <a:ext cx="784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образовательного терренкура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оздоровление организма воспитанников, повышение уровня двигательной активности, познавательно-исследовательская деятельность детей и взрослых.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685800"/>
            <a:ext cx="721487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spc="-35" dirty="0">
                <a:ea typeface="+mn-ea"/>
              </a:rPr>
              <a:t>Структура прогулок с детьми по маршруту терренкура: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704291"/>
            <a:ext cx="8153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 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движение до следующей 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станции (остановки);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становка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привал, познавательно – исследовательская деятельность детей и взрослых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оздоровительных игр и физических упражнений;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 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и возвращение в группу.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3172" y="533400"/>
            <a:ext cx="676592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4919345" algn="l"/>
              </a:tabLst>
            </a:pPr>
            <a:r>
              <a:rPr lang="ru-RU"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Содержание прогулок по маршруту терренкура</a:t>
            </a:r>
            <a:r>
              <a:rPr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53172" y="1676400"/>
            <a:ext cx="8077200" cy="30572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endParaRPr lang="ru-RU" sz="2400" spc="-15" dirty="0">
              <a:solidFill>
                <a:srgbClr val="001F5F"/>
              </a:solidFill>
              <a:cs typeface="Calibri"/>
            </a:endParaRP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познавательные беседы;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 за насекомыми, птицами, растениями;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природного материала, экспериментирование;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знакомые детям подвижные и дидактические игры;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внимание;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игры, игры на асфальте;</a:t>
            </a:r>
          </a:p>
          <a:p>
            <a:pPr indent="-285750"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оздоровительных физических упражнений.</a:t>
            </a:r>
            <a:endParaRPr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2390" y="685800"/>
            <a:ext cx="676592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4919345" algn="l"/>
              </a:tabLst>
            </a:pPr>
            <a:r>
              <a:rPr sz="3200" b="1" spc="-35" dirty="0">
                <a:solidFill>
                  <a:srgbClr val="C00000"/>
                </a:solidFill>
                <a:latin typeface="Calibri"/>
                <a:ea typeface="+mn-ea"/>
                <a:cs typeface="Calibri"/>
              </a:rPr>
              <a:t>Каждый образовательный	терренкур  становится: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32390" y="1905000"/>
            <a:ext cx="7738428" cy="3388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итогом </a:t>
            </a:r>
            <a:r>
              <a:rPr sz="2400" spc="-1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тематической</a:t>
            </a: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недели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sz="2400" spc="-10" dirty="0">
              <a:solidFill>
                <a:srgbClr val="001F5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 событием;</a:t>
            </a:r>
          </a:p>
          <a:p>
            <a:pPr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проблемным </a:t>
            </a:r>
            <a:r>
              <a:rPr sz="2400" spc="-1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мотиватором</a:t>
            </a: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разработки</a:t>
            </a: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реализации проекта или  итогом реализации какого-то либо  проекта;</a:t>
            </a:r>
          </a:p>
          <a:p>
            <a:pPr marR="5080"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sz="2400" spc="-10" dirty="0" err="1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маршрутом</a:t>
            </a: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знакомства</a:t>
            </a:r>
            <a:r>
              <a:rPr sz="2400" spc="-10" dirty="0" smtClean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предметами, явлениями, событиями и  фактами;</a:t>
            </a:r>
          </a:p>
          <a:p>
            <a:pPr marR="394335" indent="-285750" algn="just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ü"/>
              <a:tabLst>
                <a:tab pos="355600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маршрутом для проверки опытным  путём полученных представлений в  процессе реализации темы.</a:t>
            </a:r>
          </a:p>
        </p:txBody>
      </p:sp>
    </p:spTree>
    <p:extLst>
      <p:ext uri="{BB962C8B-B14F-4D97-AF65-F5344CB8AC3E}">
        <p14:creationId xmlns:p14="http://schemas.microsoft.com/office/powerpoint/2010/main" val="15993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976</TotalTime>
  <Words>554</Words>
  <Application>Microsoft Office PowerPoint</Application>
  <PresentationFormat>Экран (4:3)</PresentationFormat>
  <Paragraphs>172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Franklin Gothic Book</vt:lpstr>
      <vt:lpstr>Times New Roman</vt:lpstr>
      <vt:lpstr>Wingdings</vt:lpstr>
      <vt:lpstr>Crop</vt:lpstr>
      <vt:lpstr>Презентация PowerPoint</vt:lpstr>
      <vt:lpstr>Презентация PowerPoint</vt:lpstr>
      <vt:lpstr>Согласно требованиям ФГОС ДО</vt:lpstr>
      <vt:lpstr>Кроссворд</vt:lpstr>
      <vt:lpstr>Презентация PowerPoint</vt:lpstr>
      <vt:lpstr>Цель и задачи образовательного терренкура </vt:lpstr>
      <vt:lpstr>Структура прогулок с детьми по маршруту терренкура:</vt:lpstr>
      <vt:lpstr>Содержание прогулок по маршруту терренкура:</vt:lpstr>
      <vt:lpstr>Каждый образовательный терренкур  становится: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Салтанат</dc:creator>
  <cp:lastModifiedBy>Александра Матафонова</cp:lastModifiedBy>
  <cp:revision>32</cp:revision>
  <dcterms:created xsi:type="dcterms:W3CDTF">2024-01-10T03:56:56Z</dcterms:created>
  <dcterms:modified xsi:type="dcterms:W3CDTF">2024-01-30T03:31:10Z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2024-01-10T00:00:00Z</vt:filetime>
  </property>
</Properties>
</file>