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6" r:id="rId3"/>
    <p:sldId id="261" r:id="rId4"/>
    <p:sldId id="260" r:id="rId5"/>
    <p:sldId id="259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71" r:id="rId18"/>
    <p:sldId id="278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8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37" autoAdjust="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5125-E248-4A13-92CC-11D03D00ADD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C4CF-D40C-4AF8-AAFA-C6E4C1625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5125-E248-4A13-92CC-11D03D00ADD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C4CF-D40C-4AF8-AAFA-C6E4C1625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5125-E248-4A13-92CC-11D03D00ADD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C4CF-D40C-4AF8-AAFA-C6E4C1625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5125-E248-4A13-92CC-11D03D00ADD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C4CF-D40C-4AF8-AAFA-C6E4C1625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5125-E248-4A13-92CC-11D03D00ADD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C4CF-D40C-4AF8-AAFA-C6E4C1625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5125-E248-4A13-92CC-11D03D00ADD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C4CF-D40C-4AF8-AAFA-C6E4C1625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5125-E248-4A13-92CC-11D03D00ADD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C4CF-D40C-4AF8-AAFA-C6E4C1625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5125-E248-4A13-92CC-11D03D00ADD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C4CF-D40C-4AF8-AAFA-C6E4C1625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5125-E248-4A13-92CC-11D03D00ADD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C4CF-D40C-4AF8-AAFA-C6E4C1625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5125-E248-4A13-92CC-11D03D00ADD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C4CF-D40C-4AF8-AAFA-C6E4C1625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5125-E248-4A13-92CC-11D03D00ADD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C4CF-D40C-4AF8-AAFA-C6E4C1625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B5125-E248-4A13-92CC-11D03D00ADD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C4CF-D40C-4AF8-AAFA-C6E4C1625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2714644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ПРЕЗЕНТАЦИЯ</a:t>
            </a:r>
            <a:r>
              <a:rPr lang="ru-RU" b="1" dirty="0" smtClean="0">
                <a:solidFill>
                  <a:srgbClr val="002060"/>
                </a:solidFill>
              </a:rPr>
              <a:t> на тему: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</a:rPr>
              <a:t>Здоровьесберегающая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технология дневного засыпания </a:t>
            </a:r>
            <a:r>
              <a:rPr lang="ru-RU" sz="6000" b="1" dirty="0" smtClean="0">
                <a:solidFill>
                  <a:srgbClr val="FFC000"/>
                </a:solidFill>
              </a:rPr>
              <a:t>«ВОЛШЕБНЫЙ СОН»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071942"/>
            <a:ext cx="5572164" cy="17526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r"/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Составили: </a:t>
            </a:r>
          </a:p>
          <a:p>
            <a:pPr algn="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Истратова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О.Ю., Назарова О.И.,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воспитатели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МАДОУ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детский сад 6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 Красноуфимск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852cb4bd7594t"/>
          <p:cNvPicPr preferRelativeResize="0">
            <a:picLocks noChangeAspect="1" noChangeArrowheads="1"/>
          </p:cNvPicPr>
          <p:nvPr/>
        </p:nvPicPr>
        <p:blipFill>
          <a:blip r:embed="rId3"/>
          <a:srcRect b="4167"/>
          <a:stretch>
            <a:fillRect/>
          </a:stretch>
        </p:blipFill>
        <p:spPr bwMode="auto">
          <a:xfrm>
            <a:off x="500034" y="3714752"/>
            <a:ext cx="2579687" cy="260985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1357298"/>
            <a:ext cx="5214942" cy="5357850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спокойная музыка,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соответствующая речь педагога (темп, громкость, тональность),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приятные тактильные и визуальные ощущения («волшебная палочка»),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тексты психологических установок,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комплекс дыхательных и физических упражнений,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декоративные элементы для создания образа «Феи сна». </a:t>
            </a:r>
          </a:p>
          <a:p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fei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1785926"/>
            <a:ext cx="4225047" cy="49292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214290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В КАЧЕСТВЕ ВСПОМОГАТЕЛЬНЫХ СРЕДСТВ ИСПОЛЬЗУЮТСЯ: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214290"/>
            <a:ext cx="4214842" cy="642942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ru-RU" sz="3000" b="1" dirty="0" smtClean="0">
                <a:solidFill>
                  <a:srgbClr val="FFC000"/>
                </a:solidFill>
              </a:rPr>
              <a:t>Реализация технологии «Волшебный сон» предусматривает </a:t>
            </a:r>
          </a:p>
          <a:p>
            <a:r>
              <a:rPr lang="ru-RU" sz="3000" b="1" dirty="0" smtClean="0">
                <a:solidFill>
                  <a:srgbClr val="FFC000"/>
                </a:solidFill>
              </a:rPr>
              <a:t>четыре этапа.</a:t>
            </a:r>
          </a:p>
          <a:p>
            <a:pPr algn="l"/>
            <a:r>
              <a:rPr lang="ru-RU" sz="3000" b="1" dirty="0" smtClean="0">
                <a:solidFill>
                  <a:srgbClr val="FFC000"/>
                </a:solidFill>
              </a:rPr>
              <a:t>1 этап</a:t>
            </a:r>
            <a:r>
              <a:rPr lang="ru-RU" sz="2800" b="1" dirty="0" smtClean="0">
                <a:solidFill>
                  <a:schemeClr val="tx1"/>
                </a:solidFill>
              </a:rPr>
              <a:t> - подготовка ко сну.</a:t>
            </a:r>
          </a:p>
          <a:p>
            <a:pPr algn="l"/>
            <a:r>
              <a:rPr lang="ru-RU" sz="3000" b="1" dirty="0" smtClean="0">
                <a:solidFill>
                  <a:srgbClr val="FFC000"/>
                </a:solidFill>
              </a:rPr>
              <a:t>2 этап</a:t>
            </a:r>
            <a:r>
              <a:rPr lang="ru-RU" sz="2800" b="1" dirty="0" smtClean="0">
                <a:solidFill>
                  <a:schemeClr val="tx1"/>
                </a:solidFill>
              </a:rPr>
              <a:t> - выполнение дыхательных упражнений.</a:t>
            </a:r>
          </a:p>
          <a:p>
            <a:pPr algn="l"/>
            <a:r>
              <a:rPr lang="ru-RU" sz="3000" b="1" dirty="0" smtClean="0">
                <a:solidFill>
                  <a:srgbClr val="FFC000"/>
                </a:solidFill>
              </a:rPr>
              <a:t>3 этап</a:t>
            </a: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- одновременно с музыкальным сопровождением чтение релаксационных настроев.</a:t>
            </a:r>
          </a:p>
          <a:p>
            <a:pPr algn="l"/>
            <a:r>
              <a:rPr lang="ru-RU" sz="3000" b="1" dirty="0" smtClean="0">
                <a:solidFill>
                  <a:srgbClr val="FFC000"/>
                </a:solidFill>
              </a:rPr>
              <a:t>4 этап</a:t>
            </a: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- пробуждение и выполнение бодрящей гимнастики.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User\Desktop\сон\003808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402305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0"/>
            <a:ext cx="8572560" cy="1428736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На первом этапе - подготовка ко сну –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под спокойную, релаксационную музыку дети раздеваются и ложатся в кровати.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100NIKON\DSCN9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14620"/>
            <a:ext cx="5434822" cy="4000528"/>
          </a:xfrm>
          <a:prstGeom prst="rect">
            <a:avLst/>
          </a:prstGeom>
          <a:noFill/>
        </p:spPr>
      </p:pic>
      <p:pic>
        <p:nvPicPr>
          <p:cNvPr id="3075" name="Picture 3" descr="C:\Users\User\Desktop\100NIKON\DSCN9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7298"/>
            <a:ext cx="4952992" cy="3896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9" name="Picture 3" descr="C:\Users\User\Desktop\IMG_60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5335484" cy="4000528"/>
          </a:xfrm>
          <a:prstGeom prst="rect">
            <a:avLst/>
          </a:prstGeom>
          <a:noFill/>
        </p:spPr>
      </p:pic>
      <p:pic>
        <p:nvPicPr>
          <p:cNvPr id="4101" name="Picture 5" descr="C:\Users\User\Desktop\IMG_60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67331">
            <a:off x="4500562" y="357166"/>
            <a:ext cx="4382719" cy="3286148"/>
          </a:xfrm>
          <a:prstGeom prst="rect">
            <a:avLst/>
          </a:prstGeom>
          <a:noFill/>
        </p:spPr>
      </p:pic>
      <p:pic>
        <p:nvPicPr>
          <p:cNvPr id="4100" name="Picture 4" descr="C:\Users\User\Desktop\IMG_60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286124"/>
            <a:ext cx="4500594" cy="33745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72560" cy="14287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На втором этапе </a:t>
            </a:r>
            <a:r>
              <a:rPr lang="ru-RU" b="1" dirty="0" smtClean="0">
                <a:solidFill>
                  <a:schemeClr val="tx1"/>
                </a:solidFill>
              </a:rPr>
              <a:t>воспитанников просят лечь на спину и выполнить дыхательные упражнения.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100NIKON\DSCN9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30476"/>
            <a:ext cx="6261106" cy="47754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72560" cy="10715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На третьем этапе</a:t>
            </a:r>
            <a:r>
              <a:rPr lang="ru-RU" dirty="0" smtClean="0">
                <a:solidFill>
                  <a:srgbClr val="FFC000"/>
                </a:solidFill>
              </a:rPr>
              <a:t> - </a:t>
            </a:r>
            <a:r>
              <a:rPr lang="ru-RU" b="1" dirty="0" smtClean="0">
                <a:solidFill>
                  <a:schemeClr val="tx1"/>
                </a:solidFill>
              </a:rPr>
              <a:t>одновременно с музыкой Фея сна читает стихотворение.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esktop\IMG_60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3902075" cy="2925763"/>
          </a:xfrm>
          <a:prstGeom prst="rect">
            <a:avLst/>
          </a:prstGeom>
          <a:noFill/>
        </p:spPr>
      </p:pic>
      <p:pic>
        <p:nvPicPr>
          <p:cNvPr id="5123" name="Picture 3" descr="C:\Users\User\Desktop\IMG_60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643314"/>
            <a:ext cx="3902075" cy="2925763"/>
          </a:xfrm>
          <a:prstGeom prst="rect">
            <a:avLst/>
          </a:prstGeom>
          <a:noFill/>
        </p:spPr>
      </p:pic>
      <p:pic>
        <p:nvPicPr>
          <p:cNvPr id="5124" name="Picture 4" descr="C:\Users\User\Desktop\IMG_60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500174"/>
            <a:ext cx="3902075" cy="29257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72560" cy="1857388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Она приходит к детям с </a:t>
            </a:r>
            <a:r>
              <a:rPr lang="ru-RU" b="1" dirty="0" smtClean="0">
                <a:solidFill>
                  <a:srgbClr val="FFC000"/>
                </a:solidFill>
              </a:rPr>
              <a:t>«волшебной палочкой», 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на конце которой закреплен «заячий хвостик».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Фея сна подходит к каждому ребенку и </a:t>
            </a:r>
            <a:r>
              <a:rPr lang="ru-RU" b="1" dirty="0" smtClean="0">
                <a:solidFill>
                  <a:srgbClr val="FFC000"/>
                </a:solidFill>
              </a:rPr>
              <a:t>поглаживает его </a:t>
            </a:r>
            <a:r>
              <a:rPr lang="ru-RU" b="1" dirty="0" smtClean="0">
                <a:solidFill>
                  <a:schemeClr val="tx1"/>
                </a:solidFill>
              </a:rPr>
              <a:t>своей «волшебной палочкой».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100NIKON\DSCN9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71678"/>
            <a:ext cx="5372933" cy="4214810"/>
          </a:xfrm>
          <a:prstGeom prst="rect">
            <a:avLst/>
          </a:prstGeom>
          <a:noFill/>
        </p:spPr>
      </p:pic>
      <p:pic>
        <p:nvPicPr>
          <p:cNvPr id="1027" name="Picture 3" descr="C:\Users\User\Desktop\100NIKON\DSCN9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214686"/>
            <a:ext cx="4667275" cy="35004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72560" cy="1285884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Четвертый этап </a:t>
            </a:r>
            <a:r>
              <a:rPr lang="ru-RU" dirty="0" smtClean="0">
                <a:solidFill>
                  <a:srgbClr val="FFC000"/>
                </a:solidFill>
              </a:rPr>
              <a:t>- </a:t>
            </a:r>
            <a:r>
              <a:rPr lang="ru-RU" b="1" dirty="0" smtClean="0">
                <a:solidFill>
                  <a:schemeClr val="tx1"/>
                </a:solidFill>
              </a:rPr>
              <a:t>пробуждение детей после дневного сна и выполнение бодрящей гимнастики в кроватках.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esktop\DSCN98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5049428" cy="3786214"/>
          </a:xfrm>
          <a:prstGeom prst="rect">
            <a:avLst/>
          </a:prstGeom>
          <a:noFill/>
        </p:spPr>
      </p:pic>
      <p:pic>
        <p:nvPicPr>
          <p:cNvPr id="5123" name="Picture 3" descr="C:\Users\User\Desktop\DSCN9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428736"/>
            <a:ext cx="3500462" cy="2624753"/>
          </a:xfrm>
          <a:prstGeom prst="rect">
            <a:avLst/>
          </a:prstGeom>
          <a:noFill/>
        </p:spPr>
      </p:pic>
      <p:pic>
        <p:nvPicPr>
          <p:cNvPr id="5124" name="Picture 4" descr="C:\Users\User\Desktop\DSCN99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214818"/>
            <a:ext cx="3500462" cy="24104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C:\Users\User\Desktop\IMG_6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902075" cy="2925763"/>
          </a:xfrm>
          <a:prstGeom prst="rect">
            <a:avLst/>
          </a:prstGeom>
          <a:noFill/>
        </p:spPr>
      </p:pic>
      <p:pic>
        <p:nvPicPr>
          <p:cNvPr id="6147" name="Picture 3" descr="C:\Users\User\Desktop\IMG_61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571480"/>
            <a:ext cx="4477995" cy="3357586"/>
          </a:xfrm>
          <a:prstGeom prst="rect">
            <a:avLst/>
          </a:prstGeom>
          <a:noFill/>
        </p:spPr>
      </p:pic>
      <p:pic>
        <p:nvPicPr>
          <p:cNvPr id="6148" name="Picture 4" descr="C:\Users\User\Desktop\IMG_61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429000"/>
            <a:ext cx="4187904" cy="31400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642918"/>
            <a:ext cx="8572560" cy="585791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Цель бодрящей гимнастики:</a:t>
            </a:r>
          </a:p>
          <a:p>
            <a:pPr algn="l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</a:rPr>
              <a:t>обеспечение плавного перехода от сна к бодрствованию, подготовка детей к активной деятельности;</a:t>
            </a:r>
          </a:p>
          <a:p>
            <a:pPr algn="l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</a:rPr>
              <a:t>закрепление навыков проведения </a:t>
            </a:r>
            <a:r>
              <a:rPr lang="ru-RU" b="1" dirty="0" err="1" smtClean="0">
                <a:solidFill>
                  <a:schemeClr val="tx1"/>
                </a:solidFill>
              </a:rPr>
              <a:t>самомассажа</a:t>
            </a:r>
            <a:r>
              <a:rPr lang="ru-RU" b="1" dirty="0" smtClean="0">
                <a:solidFill>
                  <a:schemeClr val="tx1"/>
                </a:solidFill>
              </a:rPr>
              <a:t> рук, головы, лица, живота, стопы, активизируя биологически активные точки;</a:t>
            </a:r>
          </a:p>
          <a:p>
            <a:pPr algn="l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</a:rPr>
              <a:t>профилактика плоскостопия.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242889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Современный ритм жизни отражается на самочувствии взрослых, испытывающих постоянное недосыпание, раздражительность и плохое настроение. Из-за этого страдают дети.</a:t>
            </a:r>
            <a:endParaRPr lang="ru-RU" sz="3200" b="1" dirty="0"/>
          </a:p>
        </p:txBody>
      </p:sp>
      <p:pic>
        <p:nvPicPr>
          <p:cNvPr id="2050" name="Picture 2" descr="C:\Users\User\Desktop\100063649_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571744"/>
            <a:ext cx="5612867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User\Desktop\FFMer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4256684" cy="55353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6314" y="571480"/>
            <a:ext cx="4000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Данная технология вызвала большой интерес у родителей.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По их отзывам дети и дома, ложась спать, ждут прихода Феи с волшебной палочкой.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72560" cy="221457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>
                <a:solidFill>
                  <a:srgbClr val="FFC000"/>
                </a:solidFill>
              </a:rPr>
              <a:t>Технология «Волшебный сон»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проста в использовании, но,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чтобы достигнуть желаемого результата,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ее нужно проводить ежедневно. </a:t>
            </a:r>
          </a:p>
        </p:txBody>
      </p:sp>
      <p:pic>
        <p:nvPicPr>
          <p:cNvPr id="3074" name="Picture 2" descr="C:\Users\User\Desktop\сон\6a1c9852f1a1721a58b06ce91279d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2763" y="3068960"/>
            <a:ext cx="4564635" cy="31753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72560" cy="8572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СПАСИБО за внимание</a:t>
            </a:r>
            <a:endParaRPr lang="ru-RU" sz="4400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User\Desktop\сон\29.0.sladkih_snov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7215238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01122" cy="3357586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Родители </a:t>
            </a:r>
            <a:r>
              <a:rPr lang="ru-RU" sz="3600" b="1" dirty="0">
                <a:solidFill>
                  <a:schemeClr val="tx1"/>
                </a:solidFill>
              </a:rPr>
              <a:t>отмечают у детей </a:t>
            </a:r>
            <a:r>
              <a:rPr lang="ru-RU" sz="3600" b="1" dirty="0">
                <a:solidFill>
                  <a:srgbClr val="FFC000"/>
                </a:solidFill>
              </a:rPr>
              <a:t>перевозбуждение, частый плач, потерю аппетита, затруднения в самостоятельной организации своей деятельности. </a:t>
            </a:r>
            <a:r>
              <a:rPr lang="ru-RU" sz="3600" b="1" dirty="0">
                <a:solidFill>
                  <a:schemeClr val="tx1"/>
                </a:solidFill>
              </a:rPr>
              <a:t>Некоторые малыши становятся заторможенными, апатичными.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7.09 lmrjcterkpcdbgty 7 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2901">
            <a:off x="4736415" y="3476512"/>
            <a:ext cx="3819330" cy="2558652"/>
          </a:xfrm>
          <a:prstGeom prst="rect">
            <a:avLst/>
          </a:prstGeom>
          <a:noFill/>
        </p:spPr>
      </p:pic>
      <p:pic>
        <p:nvPicPr>
          <p:cNvPr id="1027" name="Picture 3" descr="C:\Users\User\Desktop\s8427_1377681117_1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114" y="3286124"/>
            <a:ext cx="4711500" cy="33589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146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sz="3600" b="1" dirty="0" smtClean="0">
                <a:solidFill>
                  <a:srgbClr val="FFC000"/>
                </a:solidFill>
              </a:rPr>
              <a:t>Большинство </a:t>
            </a:r>
            <a:r>
              <a:rPr lang="ru-RU" sz="3600" b="1" dirty="0">
                <a:solidFill>
                  <a:srgbClr val="FFC000"/>
                </a:solidFill>
              </a:rPr>
              <a:t>детей дошкольного возраста </a:t>
            </a:r>
            <a:r>
              <a:rPr lang="ru-RU" sz="3600" b="1" dirty="0"/>
              <a:t>основную часть своей жизни </a:t>
            </a:r>
            <a:r>
              <a:rPr lang="ru-RU" sz="3600" b="1" dirty="0">
                <a:solidFill>
                  <a:srgbClr val="FFC000"/>
                </a:solidFill>
              </a:rPr>
              <a:t>проводят в детском саду</a:t>
            </a:r>
            <a:r>
              <a:rPr lang="ru-RU" sz="3600" b="1" dirty="0"/>
              <a:t>, который является важной ступенькой, ведущей ребенка в сложный, меняющийся и противоречивый социальный мир. </a:t>
            </a:r>
            <a:endParaRPr lang="ru-RU" sz="3600" b="1" dirty="0">
              <a:solidFill>
                <a:srgbClr val="F2B800"/>
              </a:solidFill>
            </a:endParaRPr>
          </a:p>
        </p:txBody>
      </p:sp>
      <p:pic>
        <p:nvPicPr>
          <p:cNvPr id="2050" name="Picture 2" descr="C:\Users\User\Desktop\detskij-s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000372"/>
            <a:ext cx="5286412" cy="35830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858312" cy="23574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sz="4000" b="1" dirty="0" smtClean="0">
                <a:solidFill>
                  <a:srgbClr val="FFC000"/>
                </a:solidFill>
              </a:rPr>
              <a:t>Главная задача образовательного учреждения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/>
              <a:t>- охрана жизни и укрепление здоровья детей.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>
              <a:solidFill>
                <a:srgbClr val="F2B800"/>
              </a:solidFill>
            </a:endParaRPr>
          </a:p>
        </p:txBody>
      </p:sp>
      <p:pic>
        <p:nvPicPr>
          <p:cNvPr id="1026" name="Picture 2" descr="C:\Users\User\Desktop\gimnasti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5921563" cy="4182195"/>
          </a:xfrm>
          <a:prstGeom prst="rect">
            <a:avLst/>
          </a:prstGeom>
          <a:noFill/>
        </p:spPr>
      </p:pic>
      <p:pic>
        <p:nvPicPr>
          <p:cNvPr id="1027" name="Picture 3" descr="C:\Users\User\Desktop\Of4afcbe9423644e77c7f405b0ff3ecf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04" y="1785926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72560" cy="4071966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Коллектив </a:t>
            </a:r>
            <a:r>
              <a:rPr lang="ru-RU" b="1" dirty="0" smtClean="0">
                <a:solidFill>
                  <a:schemeClr val="tx1"/>
                </a:solidFill>
              </a:rPr>
              <a:t>МАДОУ </a:t>
            </a:r>
            <a:r>
              <a:rPr lang="ru-RU" b="1" dirty="0" smtClean="0">
                <a:solidFill>
                  <a:schemeClr val="tx1"/>
                </a:solidFill>
              </a:rPr>
              <a:t>детский сад 6 особое внимание уделяет созданию условий для эмоционального, физического и психологического комфорта детей во время режимных моментов.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Одним из режимных моментов, на котором хотелось бы остановиться подробнее,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является </a:t>
            </a:r>
            <a:r>
              <a:rPr lang="ru-RU" sz="3600" b="1" dirty="0" smtClean="0">
                <a:solidFill>
                  <a:srgbClr val="FFC000"/>
                </a:solidFill>
              </a:rPr>
              <a:t>дневной сон, способствующий расслаблению детского организма.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User\Desktop\сон\95949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339946"/>
            <a:ext cx="3262335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72560" cy="114300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Невозможно переоценить значение правильно организованного сна. </a:t>
            </a:r>
          </a:p>
        </p:txBody>
      </p:sp>
      <p:pic>
        <p:nvPicPr>
          <p:cNvPr id="3074" name="Picture 2" descr="C:\Users\User\Desktop\hamilelik_annelik_1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4857784" cy="51046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57818" y="1643050"/>
            <a:ext cx="3429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Многие дети, ложась в кровать, долго не могут расслабиться и успокоиться, плохо засыпают или не засыпают вовсе, некоторые не могут даже лежать тихо и спокойно. </a:t>
            </a:r>
            <a:endParaRPr lang="ru-RU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72560" cy="242889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Чтобы во время «тихого часа» каждый ребенок поспал и отдохнул была использована </a:t>
            </a:r>
            <a:r>
              <a:rPr lang="ru-RU" sz="3600" b="1" dirty="0" smtClean="0">
                <a:solidFill>
                  <a:srgbClr val="FFC000"/>
                </a:solidFill>
              </a:rPr>
              <a:t>технология дневного засыпания «Волшебный сон».</a:t>
            </a:r>
            <a:endParaRPr lang="ru-RU" sz="36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kaf5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928934"/>
            <a:ext cx="2869628" cy="33861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86182" y="3214686"/>
            <a:ext cx="514353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Петр Иванович Храмцов</a:t>
            </a:r>
            <a:endParaRPr lang="ru-RU" sz="3200" dirty="0" smtClean="0"/>
          </a:p>
          <a:p>
            <a:r>
              <a:rPr lang="ru-RU" sz="2800" b="1" dirty="0" smtClean="0"/>
              <a:t>Доктор медицинских наук, профессор, заведующей лабораторией НИИ гигиены и охраны здоровья детей и подростков РАМН</a:t>
            </a:r>
            <a:endParaRPr lang="ru-RU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00042"/>
            <a:ext cx="8572560" cy="600079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3500" b="1" dirty="0" smtClean="0">
                <a:solidFill>
                  <a:srgbClr val="FFC000"/>
                </a:solidFill>
              </a:rPr>
              <a:t>Цель:</a:t>
            </a:r>
            <a:r>
              <a:rPr lang="ru-RU" sz="35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создание условий для охраны и укрепления физического и психического здоровья детей, в том числе их эмоционального благополучия.</a:t>
            </a:r>
          </a:p>
          <a:p>
            <a:pPr algn="just"/>
            <a:r>
              <a:rPr lang="ru-RU" sz="3500" b="1" dirty="0" smtClean="0">
                <a:solidFill>
                  <a:srgbClr val="FFC000"/>
                </a:solidFill>
              </a:rPr>
              <a:t>Основные задачи: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</a:rPr>
              <a:t>способствовать облегчению перехода от бодрствования детей ко сну и от сна к бодрствованию;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</a:rPr>
              <a:t>создание положительного эмоционального фона у воспитанников и педагогов.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507</Words>
  <Application>Microsoft Office PowerPoint</Application>
  <PresentationFormat>Экран (4:3)</PresentationFormat>
  <Paragraphs>53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Тема Office</vt:lpstr>
      <vt:lpstr>ПРЕЗЕНТАЦИЯ на тему: «Здоровьесберегающая технология дневного засыпания «ВОЛШЕБНЫЙ СОН»</vt:lpstr>
      <vt:lpstr>Современный ритм жизни отражается на самочувствии взрослых, испытывающих постоянное недосыпание, раздражительность и плохое настроение. Из-за этого страдают дети.</vt:lpstr>
      <vt:lpstr>Презентация PowerPoint</vt:lpstr>
      <vt:lpstr> Большинство детей дошкольного возраста основную часть своей жизни проводят в детском саду, который является важной ступенькой, ведущей ребенка в сложный, меняющийся и противоречивый социальный мир. </vt:lpstr>
      <vt:lpstr> Главная задача образовательного учреждения - охрана жизни и укрепление здоровья детей.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2014-02-02T12:25:55Z</dcterms:created>
  <dcterms:modified xsi:type="dcterms:W3CDTF">2023-01-12T08:38:37Z</dcterms:modified>
</cp:coreProperties>
</file>